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1.xml" ContentType="application/vnd.openxmlformats-officedocument.drawingml.chart+xml"/>
  <Override PartName="/ppt/slides/charts/chart2.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charts/chart3.xml" ContentType="application/vnd.openxmlformats-officedocument.drawingml.chart+xml"/>
  <Override PartName="/ppt/slides/charts/chart4.xml" ContentType="application/vnd.openxmlformats-officedocument.drawingml.chart+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5.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xlsx" ContentType="application/vnd.openxmlformats-officedocument.spreadsheetml.sheet"/>
  <Override PartName="/ppt/embeddings/Microsoft_Excel_Worksheet1.xlsx" ContentType="application/vnd.openxmlformats-officedocument.spreadsheetml.sheet"/>
  <Override PartName="/ppt/embeddings/Microsoft_Excel_Worksheet2.xlsx" ContentType="application/vnd.openxmlformats-officedocument.spreadsheetml.sheet"/>
  <Override PartName="/ppt/embeddings/Microsoft_Excel_Worksheet3.xlsx" ContentType="application/vnd.openxmlformats-officedocument.spreadsheetml.sheet"/>
  <Override PartName="/ppt/embeddings/Microsoft_Excel_Worksheet4.xlsx" ContentType="application/vnd.openxmlformats-officedocument.spreadsheetml.sheet"/>
  <Override PartName="/ppt/embeddings/Microsoft_Excel_Worksheet5.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de32cb5a66834072" /><Relationship Type="http://schemas.openxmlformats.org/officeDocument/2006/relationships/extended-properties" Target="/docProps/app.xml" Id="R7f09cb5fa5e5427e" /><Relationship Type="http://schemas.openxmlformats.org/officeDocument/2006/relationships/officeDocument" Target="/ppt/presentation.xml" Id="R513e7495ba0a4079" /></Relationships>
</file>

<file path=ppt/presentation.xml><?xml version="1.0" encoding="utf-8"?>
<p:presentation xmlns:p="http://schemas.openxmlformats.org/presentationml/2006/main">
  <p:sldMasterIdLst>
    <p:sldMasterId xmlns:r="http://schemas.openxmlformats.org/officeDocument/2006/relationships" id="2147483648" r:id="Rdb3539f5f6894e70"/>
  </p:sldMasterIdLst>
  <p:notesMasterIdLst>
    <p:notesMasterId xmlns:r="http://schemas.openxmlformats.org/officeDocument/2006/relationships" r:id="R02647c8311474142"/>
  </p:notesMasterIdLst>
  <p:sldIdLst>
    <p:sldId xmlns:r="http://schemas.openxmlformats.org/officeDocument/2006/relationships" id="256" r:id="R5a0c5431b27740c9"/>
    <p:sldId xmlns:r="http://schemas.openxmlformats.org/officeDocument/2006/relationships" id="257" r:id="R7610d7a8aa8f4c5f"/>
    <p:sldId xmlns:r="http://schemas.openxmlformats.org/officeDocument/2006/relationships" id="258" r:id="R6d9c2e84009c484e"/>
    <p:sldId xmlns:r="http://schemas.openxmlformats.org/officeDocument/2006/relationships" id="259" r:id="R431634510ae94773"/>
    <p:sldId xmlns:r="http://schemas.openxmlformats.org/officeDocument/2006/relationships" id="260" r:id="R6038487cef054b09"/>
    <p:sldId xmlns:r="http://schemas.openxmlformats.org/officeDocument/2006/relationships" id="261" r:id="R7b70c8bb70cc44ef"/>
    <p:sldId xmlns:r="http://schemas.openxmlformats.org/officeDocument/2006/relationships" id="262" r:id="Rc794b16e6afb4cbc"/>
    <p:sldId xmlns:r="http://schemas.openxmlformats.org/officeDocument/2006/relationships" id="263" r:id="R76be010bc20b4317"/>
    <p:sldId xmlns:r="http://schemas.openxmlformats.org/officeDocument/2006/relationships" id="264" r:id="R102b075e79bb4a7d"/>
    <p:sldId xmlns:r="http://schemas.openxmlformats.org/officeDocument/2006/relationships" id="265" r:id="Rf08d05b3576d4304"/>
    <p:sldId xmlns:r="http://schemas.openxmlformats.org/officeDocument/2006/relationships" id="266" r:id="R9fa8704f37d04d2b"/>
    <p:sldId xmlns:r="http://schemas.openxmlformats.org/officeDocument/2006/relationships" id="267" r:id="Rfe99e9d5e43940c0"/>
    <p:sldId xmlns:r="http://schemas.openxmlformats.org/officeDocument/2006/relationships" id="268" r:id="R2816b1d8e97245d3"/>
    <p:sldId xmlns:r="http://schemas.openxmlformats.org/officeDocument/2006/relationships" id="269" r:id="R36b391268283423b"/>
    <p:sldId xmlns:r="http://schemas.openxmlformats.org/officeDocument/2006/relationships" id="270" r:id="R418cfd1364634590"/>
    <p:sldId xmlns:r="http://schemas.openxmlformats.org/officeDocument/2006/relationships" id="271" r:id="R00cb61b4a57c4958"/>
    <p:sldId xmlns:r="http://schemas.openxmlformats.org/officeDocument/2006/relationships" id="272" r:id="Re1db6dfacc9c41b3"/>
    <p:sldId xmlns:r="http://schemas.openxmlformats.org/officeDocument/2006/relationships" id="273" r:id="Re91788de98f64bd0"/>
    <p:sldId xmlns:r="http://schemas.openxmlformats.org/officeDocument/2006/relationships" id="274" r:id="R517a784c11524dd0"/>
    <p:sldId xmlns:r="http://schemas.openxmlformats.org/officeDocument/2006/relationships" id="275" r:id="R99c6c88a86f943dd"/>
    <p:sldId xmlns:r="http://schemas.openxmlformats.org/officeDocument/2006/relationships" id="276" r:id="Rb0f49e30d26d463b"/>
    <p:sldId xmlns:r="http://schemas.openxmlformats.org/officeDocument/2006/relationships" id="277" r:id="Rfdc076944c0948ca"/>
    <p:sldId xmlns:r="http://schemas.openxmlformats.org/officeDocument/2006/relationships" id="278" r:id="R5f73c1978c014700"/>
    <p:sldId xmlns:r="http://schemas.openxmlformats.org/officeDocument/2006/relationships" id="279" r:id="R12a1172a18cb4777"/>
    <p:sldId xmlns:r="http://schemas.openxmlformats.org/officeDocument/2006/relationships" id="280" r:id="R8424f4e3cc67463f"/>
    <p:sldId xmlns:r="http://schemas.openxmlformats.org/officeDocument/2006/relationships" id="281" r:id="R46b1c69177a04c37"/>
    <p:sldId xmlns:r="http://schemas.openxmlformats.org/officeDocument/2006/relationships" id="282" r:id="Rcdb495ca79d04bac"/>
    <p:sldId xmlns:r="http://schemas.openxmlformats.org/officeDocument/2006/relationships" id="283" r:id="R30d508455d7247ab"/>
    <p:sldId xmlns:r="http://schemas.openxmlformats.org/officeDocument/2006/relationships" id="284" r:id="R95c8b65eb8ab4fc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ee73519219b453e" /><Relationship Type="http://schemas.openxmlformats.org/officeDocument/2006/relationships/slideMaster" Target="/ppt/slideMasters/slideMaster1.xml" Id="Rdb3539f5f6894e70" /><Relationship Type="http://schemas.openxmlformats.org/officeDocument/2006/relationships/notesMaster" Target="/ppt/notesMasters/notesMaster1.xml" Id="R02647c8311474142" /><Relationship Type="http://schemas.openxmlformats.org/officeDocument/2006/relationships/presProps" Target="/ppt/presProps.xml" Id="R58dbaf1033bc4a09" /><Relationship Type="http://schemas.openxmlformats.org/officeDocument/2006/relationships/viewProps" Target="/ppt/viewProps.xml" Id="R0250172af4054713" /><Relationship Type="http://schemas.openxmlformats.org/officeDocument/2006/relationships/tableStyles" Target="/ppt/tableStyles.xml" Id="R9fc3a3c8a521448a" /><Relationship Type="http://schemas.openxmlformats.org/officeDocument/2006/relationships/slide" Target="/ppt/slides/slide1.xml" Id="R5a0c5431b27740c9" /><Relationship Type="http://schemas.openxmlformats.org/officeDocument/2006/relationships/slide" Target="/ppt/slides/slide2.xml" Id="R7610d7a8aa8f4c5f" /><Relationship Type="http://schemas.openxmlformats.org/officeDocument/2006/relationships/slide" Target="/ppt/slides/slide3.xml" Id="R6d9c2e84009c484e" /><Relationship Type="http://schemas.openxmlformats.org/officeDocument/2006/relationships/slide" Target="/ppt/slides/slide4.xml" Id="R431634510ae94773" /><Relationship Type="http://schemas.openxmlformats.org/officeDocument/2006/relationships/slide" Target="/ppt/slides/slide5.xml" Id="R6038487cef054b09" /><Relationship Type="http://schemas.openxmlformats.org/officeDocument/2006/relationships/slide" Target="/ppt/slides/slide6.xml" Id="R7b70c8bb70cc44ef" /><Relationship Type="http://schemas.openxmlformats.org/officeDocument/2006/relationships/slide" Target="/ppt/slides/slide7.xml" Id="Rc794b16e6afb4cbc" /><Relationship Type="http://schemas.openxmlformats.org/officeDocument/2006/relationships/slide" Target="/ppt/slides/slide8.xml" Id="R76be010bc20b4317" /><Relationship Type="http://schemas.openxmlformats.org/officeDocument/2006/relationships/slide" Target="/ppt/slides/slide9.xml" Id="R102b075e79bb4a7d" /><Relationship Type="http://schemas.openxmlformats.org/officeDocument/2006/relationships/slide" Target="/ppt/slides/slide10.xml" Id="Rf08d05b3576d4304" /><Relationship Type="http://schemas.openxmlformats.org/officeDocument/2006/relationships/slide" Target="/ppt/slides/slide11.xml" Id="R9fa8704f37d04d2b" /><Relationship Type="http://schemas.openxmlformats.org/officeDocument/2006/relationships/slide" Target="/ppt/slides/slide12.xml" Id="Rfe99e9d5e43940c0" /><Relationship Type="http://schemas.openxmlformats.org/officeDocument/2006/relationships/slide" Target="/ppt/slides/slide13.xml" Id="R2816b1d8e97245d3" /><Relationship Type="http://schemas.openxmlformats.org/officeDocument/2006/relationships/slide" Target="/ppt/slides/slide14.xml" Id="R36b391268283423b" /><Relationship Type="http://schemas.openxmlformats.org/officeDocument/2006/relationships/slide" Target="/ppt/slides/slide15.xml" Id="R418cfd1364634590" /><Relationship Type="http://schemas.openxmlformats.org/officeDocument/2006/relationships/slide" Target="/ppt/slides/slide16.xml" Id="R00cb61b4a57c4958" /><Relationship Type="http://schemas.openxmlformats.org/officeDocument/2006/relationships/slide" Target="/ppt/slides/slide17.xml" Id="Re1db6dfacc9c41b3" /><Relationship Type="http://schemas.openxmlformats.org/officeDocument/2006/relationships/slide" Target="/ppt/slides/slide18.xml" Id="Re91788de98f64bd0" /><Relationship Type="http://schemas.openxmlformats.org/officeDocument/2006/relationships/slide" Target="/ppt/slides/slide19.xml" Id="R517a784c11524dd0" /><Relationship Type="http://schemas.openxmlformats.org/officeDocument/2006/relationships/slide" Target="/ppt/slides/slide20.xml" Id="R99c6c88a86f943dd" /><Relationship Type="http://schemas.openxmlformats.org/officeDocument/2006/relationships/slide" Target="/ppt/slides/slide21.xml" Id="Rb0f49e30d26d463b" /><Relationship Type="http://schemas.openxmlformats.org/officeDocument/2006/relationships/slide" Target="/ppt/slides/slide22.xml" Id="Rfdc076944c0948ca" /><Relationship Type="http://schemas.openxmlformats.org/officeDocument/2006/relationships/slide" Target="/ppt/slides/slide23.xml" Id="R5f73c1978c014700" /><Relationship Type="http://schemas.openxmlformats.org/officeDocument/2006/relationships/slide" Target="/ppt/slides/slide24.xml" Id="R12a1172a18cb4777" /><Relationship Type="http://schemas.openxmlformats.org/officeDocument/2006/relationships/slide" Target="/ppt/slides/slide25.xml" Id="R8424f4e3cc67463f" /><Relationship Type="http://schemas.openxmlformats.org/officeDocument/2006/relationships/slide" Target="/ppt/slides/slide26.xml" Id="R46b1c69177a04c37" /><Relationship Type="http://schemas.openxmlformats.org/officeDocument/2006/relationships/slide" Target="/ppt/slides/slide27.xml" Id="Rcdb495ca79d04bac" /><Relationship Type="http://schemas.openxmlformats.org/officeDocument/2006/relationships/slide" Target="/ppt/slides/slide28.xml" Id="R30d508455d7247ab" /><Relationship Type="http://schemas.openxmlformats.org/officeDocument/2006/relationships/slide" Target="/ppt/slides/slide29.xml" Id="R95c8b65eb8ab4f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11921d13da547b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SEA MEP">
  <a:themeElements>
    <a:clrScheme name="SEA MEP">
      <a:dk1>
        <a:srgbClr val="1A2433"/>
      </a:dk1>
      <a:lt1>
        <a:srgbClr val="FFFFFF"/>
      </a:lt1>
      <a:dk2>
        <a:srgbClr val="0B2A4A"/>
      </a:dk2>
      <a:lt2>
        <a:srgbClr val="EEF3F9"/>
      </a:lt2>
      <a:accent1>
        <a:srgbClr val="1C6FB8"/>
      </a:accent1>
      <a:accent2>
        <a:srgbClr val="F2A31B"/>
      </a:accent2>
      <a:accent3>
        <a:srgbClr val="5BA3E0"/>
      </a:accent3>
      <a:accent4>
        <a:srgbClr val="6B7A8F"/>
      </a:accent4>
      <a:accent5>
        <a:srgbClr val="0E4C82"/>
      </a:accent5>
      <a:accent6>
        <a:srgbClr val="C9DDF2"/>
      </a:accent6>
      <a:hlink>
        <a:srgbClr val="1C6FB8"/>
      </a:hlink>
      <a:folHlink>
        <a:srgbClr val="0E4C82"/>
      </a:folHlink>
    </a:clrScheme>
    <a:fontScheme name="SEA MEP">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EA ME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aa3355f2044517" /><Relationship Type="http://schemas.openxmlformats.org/officeDocument/2006/relationships/notesMaster" Target="/ppt/notesMasters/notesMaster1.xml" Id="R6267f61b9c6d4e7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010b251c66b459c" /><Relationship Type="http://schemas.openxmlformats.org/officeDocument/2006/relationships/notesMaster" Target="/ppt/notesMasters/notesMaster1.xml" Id="R741b05fd13444ddf" /></Relationships>
</file>

<file path=ppt/notesSlides/_rels/notesSlide3.xml.rels>&#65279;<?xml version="1.0" encoding="utf-8"?><Relationships xmlns="http://schemas.openxmlformats.org/package/2006/relationships"><Relationship Type="http://schemas.openxmlformats.org/officeDocument/2006/relationships/slide" Target="/ppt/slides/slide3.xml" Id="Rcc9cd0c3be884b59" /><Relationship Type="http://schemas.openxmlformats.org/officeDocument/2006/relationships/notesMaster" Target="/ppt/notesMasters/notesMaster1.xml" Id="R590ae9293d8d4a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576aff9cdb4e1a" /><Relationship Type="http://schemas.openxmlformats.org/officeDocument/2006/relationships/notesMaster" Target="/ppt/notesMasters/notesMaster1.xml" Id="R359e6f9bf8534a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762b4caea04d0e" /><Relationship Type="http://schemas.openxmlformats.org/officeDocument/2006/relationships/notesMaster" Target="/ppt/notesMasters/notesMaster1.xml" Id="R23ea431869474d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db3b660c1e4715" /><Relationship Type="http://schemas.openxmlformats.org/officeDocument/2006/relationships/notesMaster" Target="/ppt/notesMasters/notesMaster1.xml" Id="Rc7c680ed2dc64e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264f0943224eef" /><Relationship Type="http://schemas.openxmlformats.org/officeDocument/2006/relationships/notesMaster" Target="/ppt/notesMasters/notesMaster1.xml" Id="R3d404f2af12440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2946c7ee8449e7" /><Relationship Type="http://schemas.openxmlformats.org/officeDocument/2006/relationships/notesMaster" Target="/ppt/notesMasters/notesMaster1.xml" Id="R9445b824019840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84d7e0de2b4c98" /><Relationship Type="http://schemas.openxmlformats.org/officeDocument/2006/relationships/notesMaster" Target="/ppt/notesMasters/notesMaster1.xml" Id="R3773a99edbac482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52eed66e25454e" /><Relationship Type="http://schemas.openxmlformats.org/officeDocument/2006/relationships/notesMaster" Target="/ppt/notesMasters/notesMaster1.xml" Id="Rcaaed90e5185458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d7aa7d7293e474b" /><Relationship Type="http://schemas.openxmlformats.org/officeDocument/2006/relationships/notesMaster" Target="/ppt/notesMasters/notesMaster1.xml" Id="R6ee4d7a364dc4c6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6928389ed884249" /><Relationship Type="http://schemas.openxmlformats.org/officeDocument/2006/relationships/notesMaster" Target="/ppt/notesMasters/notesMaster1.xml" Id="R45a46d80e30a4aa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aa84290e1a4928" /><Relationship Type="http://schemas.openxmlformats.org/officeDocument/2006/relationships/notesMaster" Target="/ppt/notesMasters/notesMaster1.xml" Id="R0188c48ea3ad44c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7bc184841ea4ebd" /><Relationship Type="http://schemas.openxmlformats.org/officeDocument/2006/relationships/notesMaster" Target="/ppt/notesMasters/notesMaster1.xml" Id="R832fa4a344304c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5383d872bed427c" /><Relationship Type="http://schemas.openxmlformats.org/officeDocument/2006/relationships/notesMaster" Target="/ppt/notesMasters/notesMaster1.xml" Id="Ra0389d67ec61469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9c19d9b34654a7a" /><Relationship Type="http://schemas.openxmlformats.org/officeDocument/2006/relationships/notesMaster" Target="/ppt/notesMasters/notesMaster1.xml" Id="R5d2f5b1feb014aa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0286839eee4d0a" /><Relationship Type="http://schemas.openxmlformats.org/officeDocument/2006/relationships/notesMaster" Target="/ppt/notesMasters/notesMaster1.xml" Id="Raef98474ce33433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e8e1261da254bf1" /><Relationship Type="http://schemas.openxmlformats.org/officeDocument/2006/relationships/notesMaster" Target="/ppt/notesMasters/notesMaster1.xml" Id="R9a0a6dc1d45644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40265aa6f5b4aa7" /><Relationship Type="http://schemas.openxmlformats.org/officeDocument/2006/relationships/notesMaster" Target="/ppt/notesMasters/notesMaster1.xml" Id="Rcc2049cf239a4ab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8e3265472c4b37" /><Relationship Type="http://schemas.openxmlformats.org/officeDocument/2006/relationships/notesMaster" Target="/ppt/notesMasters/notesMaster1.xml" Id="Rfded4de6ef494a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d40619234db47e9" /><Relationship Type="http://schemas.openxmlformats.org/officeDocument/2006/relationships/notesMaster" Target="/ppt/notesMasters/notesMaster1.xml" Id="R0097ed8722be42b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e3421cfd5d1460f" /><Relationship Type="http://schemas.openxmlformats.org/officeDocument/2006/relationships/notesMaster" Target="/ppt/notesMasters/notesMaster1.xml" Id="R3bbefcf0fd484c0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5330e9fec145e3" /><Relationship Type="http://schemas.openxmlformats.org/officeDocument/2006/relationships/notesMaster" Target="/ppt/notesMasters/notesMaster1.xml" Id="R22a30c1f0c4546a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e6f2856e5f54867" /><Relationship Type="http://schemas.openxmlformats.org/officeDocument/2006/relationships/notesMaster" Target="/ppt/notesMasters/notesMaster1.xml" Id="Rbd9a28ee53864e9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464d5ac51ad47ca" /><Relationship Type="http://schemas.openxmlformats.org/officeDocument/2006/relationships/notesMaster" Target="/ppt/notesMasters/notesMaster1.xml" Id="R4c8b59d98d35455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90b8f3bc8414b0e" /><Relationship Type="http://schemas.openxmlformats.org/officeDocument/2006/relationships/notesMaster" Target="/ppt/notesMasters/notesMaster1.xml" Id="R992fe2ed3ffd486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20bbe0b8eb141a5" /><Relationship Type="http://schemas.openxmlformats.org/officeDocument/2006/relationships/notesMaster" Target="/ppt/notesMasters/notesMaster1.xml" Id="R875ac041fef045b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018679ab2bb456d" /><Relationship Type="http://schemas.openxmlformats.org/officeDocument/2006/relationships/notesMaster" Target="/ppt/notesMasters/notesMaster1.xml" Id="R2e30de80eca349f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35d1f5fa6664767" /><Relationship Type="http://schemas.openxmlformats.org/officeDocument/2006/relationships/notesMaster" Target="/ppt/notesMasters/notesMaster1.xml" Id="R5824a7bd53f549c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photo1.png. Prompt: Use case: photorealistic corporate editorial photograph. Asset: landscape 3:2 photograph for a Vietnamese mechanical and electrical engineering company profile, intended for a design-services slide. Modern MEP engineering office in Vietnam, one male and one female Vietnamese engineer working together at a clean desk, studying real architectural floor plans and a computer monitor showing a plausible colorful 3D building services coordination model with ducts and pipes, no readable interface text. Natural candid interaction, practical professional navy shirts, no branded clothing, no posed handshake. Camera at eye level, 35mm lens, contemporary architectural photography, daylight from windows, navy blue, cool gray, warm subtle accents, realistic human anatomy, restrained contrast, physically plausible equipment. Medium wide composition, engineers placed slightly right of center, desk and plans visible. No company logo, no watermark, no words, no invented project identity. This is a generic illustrative engineering scene, not a portrait of a named SEA employee.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bim.png. Prompt: Photorealistic contemporary corporate photograph, portrait 4:5 for a half-slide chapter opener. Vietnamese male MEP engineer age 35 wearing an unbranded navy shirt in a modern design studio, side profile focused on a large desktop monitor showing a plausible detailed three-dimensional building-services model with coordinated silver ducts and colored mechanical pipes, some paper floor plans on desk. Composition tall, monitor central lower half and engineer on right central area, clean realistic office, natural daylight, 35mm lens, navy and cool gray palette, sharp actual photography look, realistic hands and screens, no readable UI words, no logos, no watermark. Generic illustrative engineering scene, not a real named SEA employee.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fire.png. Prompt: Photorealistic high-end engineering editorial photograph, landscape 3:2. Clean modern fire protection pump room, orderly parallel red steel pipes with flanged connections, a red electric fire pump and separate jockey pump on equipment foundations, plausible valves and pressure gauges, pipe brackets fixed securely, stainless details, gray floor with unobstructed clear maintenance aisle. No people. Eye level 28mm architectural lens, straight verticals, professional balanced lighting, crisp physical realism, refined red accents against navy gray surroundings, no readable labels or text, no logos or watermark. Generic illustrative scene for a MEP corporate brochure, not a real named company project.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field.png. Prompt: Photorealistic editorial corporate photograph, portrait 4:5, intended for a full-height half-slide of a Vietnamese MEP company profile. Two Vietnamese construction supervision engineers, one woman and one man, wearing white hard hats, navy work shirts, suitable high visibility safety vests, long trousers and safety shoes, reviewing a tablet and installed overhead ventilation ducts and fire sprinkler pipes inside a large unfinished modern commercial building. All working safely at ground level. Candid professional moment, people centrally arranged for tall crop, realistic hands and faces, plausible engineering installation, 35mm lens, natural daylight with cool clean blue-gray palette. No text, no labels, no logos, no watermark. Illustrative generic supervision scene, not a real SEA employee or named project.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commission.png. Prompt: Photorealistic technical editorial photograph, portrait 4:5. Close-up of a Vietnamese MEP commissioning technician in unbranded navy long-sleeve work clothes using a professional airflow measurement hood at a ceiling air diffuser in a completed modern commercial interior. Plausible compact rectangular balometer fabric hood held securely against the square supply diffuser, technician standing safely on a small stable step platform, realistic equipment and anatomically correct hands. Focus on instrument, technician upper body and diffuser, no dramatic perspective. Clean cool gray interior and navy palette, soft daylight, 35mm camera, restrained modern corporate brochure style. No readable instrument text, no logo, no watermark. Generic illustrative commissioning scene, not a named SEA employee or project.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hvac.png. Prompt: Photorealistic editorial architectural photograph, landscape 3:2. Modern commercial building HVAC mechanical plant room: correctly arranged chilled-water pumps, dark insulated pipes with flanges and blue isolation valves, clean silver air handling equipment, organized pipe supports and cable trays, clear maintenance aisles. No people. Eye level 24mm architectural lens, straight verticals, realistic scale and engineering details, clean cool daylight-balanced lighting, navy and steel gray palette with subtle yellow safety details. Premium contemporary Vietnamese MEP company profile illustration. Not futuristic, no excessive glowing effects, no text, logos or watermark. Generic illustrative facility, not a named project.</a:t>
            </a:r>
            <a:endParaRPr/>
          </a:p>
          <a:p xmlns:a="http://schemas.openxmlformats.org/drawingml/2006/main">
            <a:r>
              <a:t/>
            </a:r>
            <a:endParaRPr/>
          </a:p>
          <a:p xmlns:a="http://schemas.openxmlformats.org/drawingml/2006/main">
            <a:r>
              <a:t>Ảnh minh họa tạo bằng AI bằng Imagegen, không phải ảnh dự án hoặc nhân sự thực tế của SEA. Tệp: electric.png. Prompt: Photorealistic corporate editorial photograph, landscape 3:2. Modern indoor low-voltage electrical switchboard room in a commercial building, long orderly row of closed light-gray metal distribution cabinets, plausible instruments and breakers visible behind small windows, overhead cable trays neatly installed, insulating mat in front, clean unobstructed floor, equipment doors closed, no exposed live conductors. No people. Eye level 24mm lens, straight verticals, crisp realistic engineering detail, cool white balanced light, deep navy and gray aesthetic. Generic illustrative MEP facility, not a named real project. No readable labels, no brands, no logo, no text, no watermark.</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team.png. Prompt: Photorealistic documentary corporate photograph, portrait 4:5 composition for a full-height half-slide. Four Vietnamese MEP engineers, mixed men and women aged about 30–50, collaborating naturally around a table in a modern engineering office, navy and pale blue professional shirts, large paper plans and laptop displaying a plausible 3D pipes and ducts coordination model. People distributed vertically and centrally to fit a tall crop. Candid focused faces, anatomically correct hands, no one looks at camera, bright side window daylight, refined cool blue and gray palette, 35mm lens, authentic modern office. Generic illustrative engineers, NOT named SEA employees, no logos, no text, no watermark.</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Ảnh minh họa tạo bằng AI bằng Imagegen, không phải ảnh dự án hoặc nhân sự thực tế của SEA. Tệp: expert.png. Prompt: Photorealistic corporate documentary portrait-orientation photograph, 4:5. Vietnamese female electrical engineer aged 35–45 wearing a plain navy work shirt and white safety hard hat, checking a tablet from a safe distance beside closed modern low-voltage switchboard panels in a commercial electrical room. No open cabinet or live exposed conductor. Candid side three-quarter profile, no posed smile, anatomically correct hands, medium shot with upper body and equipment visible, natural believable skin texture, 50mm lens, cool bright technical lighting, navy blue and steel gray colors. Subject centered to suit a narrow portrait crop. No names, no logos, no readable text, no watermark. Generic illustrative photograph, not a portrait of any named SEA employee.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d48cfd88957434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cd61d3b6f6499a" /><Relationship Type="http://schemas.openxmlformats.org/officeDocument/2006/relationships/image" Target="/ppt/media/image.png" Id="R42273040a02348c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0edbec6d4114aa0" /><Relationship Type="http://schemas.openxmlformats.org/officeDocument/2006/relationships/image" Target="/ppt/media/image2.png" Id="R5dddcc26a96d4f2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9a7d77fbe164bb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521b02f27a341d2"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Layouts/slideLayout2.xml><?xml version="1.0" encoding="utf-8"?>
<p:sldLayout xmlns:p="http://schemas.openxmlformats.org/presentationml/2006/main" preserve="1">
  <p:cSld name="CONTENT">
    <p:bg>
      <p:bgPr>
        <a:solidFill xmlns:a="http://schemas.openxmlformats.org/drawingml/2006/main">
          <a:schemeClr val="bg1"/>
        </a:solidFill>
      </p:bgPr>
    </p:bg>
    <p:spTree>
      <p:nvGrpSpPr>
        <p:cNvPr id="1" name=""/>
        <p:cNvGrpSpPr/>
        <p:nvPr/>
      </p:nvGrpSpPr>
      <p:grpSpPr>
        <a:xfrm xmlns:a="http://schemas.openxmlformats.org/drawingml/2006/main"/>
      </p:grpSpPr>
      <p:pic>
        <p:nvPicPr>
          <p:cNvPr id="27" name="Image 0"/>
          <p:cNvPicPr>
            <a:picLocks xmlns:a="http://schemas.openxmlformats.org/drawingml/2006/main" noChangeAspect="1"/>
          </p:cNvPicPr>
          <p:nvPr/>
        </p:nvPicPr>
        <p:blipFill>
          <a:blip xmlns:r="http://schemas.openxmlformats.org/officeDocument/2006/relationships" xmlns:a="http://schemas.openxmlformats.org/drawingml/2006/main" r:embed="R42273040a02348c4"/>
          <a:stretch xmlns:a="http://schemas.openxmlformats.org/drawingml/2006/main">
            <a:fillRect l="0" t="0" r="0" b="0"/>
          </a:stretch>
        </p:blipFill>
        <p:spPr>
          <a:xfrm xmlns:a="http://schemas.openxmlformats.org/drawingml/2006/main">
            <a:off x="548640" y="6355080"/>
            <a:ext cx="297567" cy="274320"/>
          </a:xfrm>
          <a:prstGeom xmlns:a="http://schemas.openxmlformats.org/drawingml/2006/main" prst="rect">
            <a:avLst/>
          </a:prstGeom>
        </p:spPr>
      </p:pic>
      <p:sp>
        <p:nvSpPr>
          <p:cNvPr id="3" name="Text 0">
            <a:extLst xmlns:a="http://schemas.openxmlformats.org/drawingml/2006/main">
              <a:ext uri="{FF2B5EF4-FFF2-40B4-BE49-F238E27FC236}">
                <a16:creationId xmlns:a16="http://schemas.microsoft.com/office/drawing/2014/main" id="{4C8798D9-F6BD-4C7F-A77D-5A9F9228EE59}"/>
              </a:ext>
            </a:extLst>
          </p:cNvPr>
          <p:cNvSpPr>
            <a:spLocks xmlns:a="http://schemas.openxmlformats.org/drawingml/2006/main" noGrp="1"/>
          </p:cNvSpPr>
          <p:nvPr/>
        </p:nvSpPr>
        <p:spPr>
          <a:xfrm xmlns:a="http://schemas.openxmlformats.org/drawingml/2006/main">
            <a:off x="932688" y="6355080"/>
            <a:ext cx="6400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00">
                <a:solidFill>
                  <a:schemeClr val="accent4"/>
                </a:solidFill>
              </a:rPr>
              <a:t>SOUTH-EAST ASIA M&amp;E ENGINEERING  |  www.sea-mep.com</a:t>
            </a:r>
            <a:endParaRPr sz="1000"/>
          </a:p>
        </p:txBody>
      </p:sp>
      <p:sp>
        <p:nvSpPr>
          <p:cNvPr id="4" name="Text 1">
            <a:extLst xmlns:a="http://schemas.openxmlformats.org/drawingml/2006/main">
              <a:ext uri="{FF2B5EF4-FFF2-40B4-BE49-F238E27FC236}">
                <a16:creationId xmlns:a16="http://schemas.microsoft.com/office/drawing/2014/main" id="{0F973522-7848-486F-93A5-DDD0F540C583}"/>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lgn="l">
              <a:buNone/>
              <a:defRPr sz="3400" b="1">
                <a:solidFill>
                  <a:schemeClr val="tx2"/>
                </a:solidFill>
              </a:defRPr>
            </a:lvl1pPr>
          </a:lstStyle>
          <a:p xmlns:a="http://schemas.openxmlformats.org/drawingml/2006/main">
            <a:pPr marL="0" indent="0" algn="l">
              <a:buNone/>
            </a:pPr>
            <a:endParaRPr sz="3400"/>
          </a:p>
        </p:txBody>
      </p:sp>
      <p:sp>
        <p:nvSpPr>
          <p:cNvPr id="25" name="Slide Number Placeholder 0">
            <a:extLst xmlns:a="http://schemas.openxmlformats.org/drawingml/2006/main">
              <a:ext uri="{FF2B5EF4-FFF2-40B4-BE49-F238E27FC236}">
                <a16:creationId xmlns:a16="http://schemas.microsoft.com/office/drawing/2014/main" id="{E0B81409-DABF-46D7-B371-7CC06874F465}"/>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1002</a:t>
            </a:fld>
            <a:endParaRPr/>
          </a:p>
        </p:txBody>
      </p:sp>
    </p:spTree>
  </p:cSld>
</p:sldLayout>
</file>

<file path=ppt/slideLayouts/slideLayout3.xml><?xml version="1.0" encoding="utf-8"?>
<p:sldLayout xmlns:p="http://schemas.openxmlformats.org/presentationml/2006/main" preserve="1">
  <p:cSld name="DARK">
    <p:bg>
      <p:bgPr>
        <a:solidFill xmlns:a="http://schemas.openxmlformats.org/drawingml/2006/main">
          <a:schemeClr val="tx2"/>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5D24A062-0458-48AC-B1D8-ECC1F1A396BC}"/>
              </a:ext>
            </a:extLst>
          </p:cNvPr>
          <p:cNvSpPr>
            <a:spLocks xmlns:a="http://schemas.openxmlformats.org/drawingml/2006/main" noGrp="1"/>
          </p:cNvSpPr>
          <p:nvPr/>
        </p:nvSpPr>
        <p:spPr>
          <a:xfrm xmlns:a="http://schemas.openxmlformats.org/drawingml/2006/main">
            <a:off x="548640" y="6355080"/>
            <a:ext cx="352431" cy="274320"/>
          </a:xfrm>
          <a:prstGeom xmlns:a="http://schemas.openxmlformats.org/drawingml/2006/main" prst="rect">
            <a:avLst/>
          </a:prstGeom>
          <a:solidFill xmlns:a="http://schemas.openxmlformats.org/drawingml/2006/main">
            <a:schemeClr val="bg1"/>
          </a:solidFill>
        </p:spPr>
      </p:sp>
      <p:pic>
        <p:nvPicPr>
          <p:cNvPr id="28" name="Image 0"/>
          <p:cNvPicPr>
            <a:picLocks xmlns:a="http://schemas.openxmlformats.org/drawingml/2006/main" noChangeAspect="1"/>
          </p:cNvPicPr>
          <p:nvPr/>
        </p:nvPicPr>
        <p:blipFill>
          <a:blip xmlns:r="http://schemas.openxmlformats.org/officeDocument/2006/relationships" xmlns:a="http://schemas.openxmlformats.org/drawingml/2006/main" r:embed="R5dddcc26a96d4f2f"/>
          <a:stretch xmlns:a="http://schemas.openxmlformats.org/drawingml/2006/main">
            <a:fillRect l="0" t="0" r="0" b="0"/>
          </a:stretch>
        </p:blipFill>
        <p:spPr>
          <a:xfrm xmlns:a="http://schemas.openxmlformats.org/drawingml/2006/main">
            <a:off x="548640" y="6355080"/>
            <a:ext cx="297567" cy="274320"/>
          </a:xfrm>
          <a:prstGeom xmlns:a="http://schemas.openxmlformats.org/drawingml/2006/main" prst="rect">
            <a:avLst/>
          </a:prstGeom>
        </p:spPr>
      </p:pic>
      <p:sp>
        <p:nvSpPr>
          <p:cNvPr id="4" name="Text 1">
            <a:extLst xmlns:a="http://schemas.openxmlformats.org/drawingml/2006/main">
              <a:ext uri="{FF2B5EF4-FFF2-40B4-BE49-F238E27FC236}">
                <a16:creationId xmlns:a16="http://schemas.microsoft.com/office/drawing/2014/main" id="{554FEC5E-DC3C-4D11-89AF-E3B4FAD32090}"/>
              </a:ext>
            </a:extLst>
          </p:cNvPr>
          <p:cNvSpPr>
            <a:spLocks xmlns:a="http://schemas.openxmlformats.org/drawingml/2006/main" noGrp="1"/>
          </p:cNvSpPr>
          <p:nvPr/>
        </p:nvSpPr>
        <p:spPr>
          <a:xfrm xmlns:a="http://schemas.openxmlformats.org/drawingml/2006/main">
            <a:off x="932688" y="6355080"/>
            <a:ext cx="64008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000">
                <a:solidFill>
                  <a:schemeClr val="accent6"/>
                </a:solidFill>
              </a:rPr>
              <a:t>SOUTH-EAST ASIA M&amp;E ENGINEERING  |  www.sea-mep.com</a:t>
            </a:r>
            <a:endParaRPr sz="1000"/>
          </a:p>
        </p:txBody>
      </p:sp>
      <p:sp>
        <p:nvSpPr>
          <p:cNvPr id="5" name="Text 2">
            <a:extLst xmlns:a="http://schemas.openxmlformats.org/drawingml/2006/main">
              <a:ext uri="{FF2B5EF4-FFF2-40B4-BE49-F238E27FC236}">
                <a16:creationId xmlns:a16="http://schemas.microsoft.com/office/drawing/2014/main" id="{3CE457CD-F952-4E80-A3CC-43D7E1CD72E8}"/>
              </a:ext>
            </a:extLst>
          </p:cNvPr>
          <p:cNvSpPr>
            <a:spLocks xmlns:a="http://schemas.openxmlformats.org/drawingml/2006/main" noGrp="1"/>
          </p:cNvSpPr>
          <p:nvPr>
            <p:ph type="title" idx="103"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lgn="l">
              <a:buNone/>
              <a:defRPr sz="3400" b="1">
                <a:solidFill>
                  <a:schemeClr val="bg1"/>
                </a:solidFill>
              </a:defRPr>
            </a:lvl1pPr>
          </a:lstStyle>
          <a:p xmlns:a="http://schemas.openxmlformats.org/drawingml/2006/main">
            <a:pPr marL="0" indent="0" algn="l">
              <a:buNone/>
            </a:pPr>
            <a:endParaRPr sz="3400"/>
          </a:p>
        </p:txBody>
      </p:sp>
      <p:sp>
        <p:nvSpPr>
          <p:cNvPr id="25" name="Slide Number Placeholder 0">
            <a:extLst xmlns:a="http://schemas.openxmlformats.org/drawingml/2006/main">
              <a:ext uri="{FF2B5EF4-FFF2-40B4-BE49-F238E27FC236}">
                <a16:creationId xmlns:a16="http://schemas.microsoft.com/office/drawing/2014/main" id="{A6FA199E-5593-40BE-8C1D-6CDAF1F06F76}"/>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6"/>
                </a:solidFill>
              </a:defRPr>
            </a:lvl1pPr>
          </a:lstStyle>
          <a:p xmlns:a="http://schemas.openxmlformats.org/drawingml/2006/main">
            <a:pPr algn="r">
              <a:buNone/>
            </a:pPr>
            <a:fld id="{F7021451-1387-4CA6-816F-3879F97B5CBC}" type="slidenum">
              <a:rPr b="0"/>
              <a:t>1003</a:t>
            </a:fld>
            <a:endParaRPr/>
          </a:p>
        </p:txBody>
      </p:sp>
    </p:spTree>
  </p:cSld>
</p:sldLayout>
</file>

<file path=ppt/slideLayouts/slideLayout4.xml><?xml version="1.0" encoding="utf-8"?>
<p:sldLayout xmlns:p="http://schemas.openxmlformats.org/presentationml/2006/main" preserve="1">
  <p:cSld name="DIVIDER">
    <p:bg>
      <p:bgPr>
        <a:solidFill xmlns:a="http://schemas.openxmlformats.org/drawingml/2006/main">
          <a:schemeClr val="tx2"/>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DBC40A34-DACC-47D1-B5BD-A2C6426184D9}"/>
              </a:ext>
            </a:extLst>
          </p:cNvPr>
          <p:cNvSpPr>
            <a:spLocks xmlns:a="http://schemas.openxmlformats.org/drawingml/2006/main" noGrp="1"/>
          </p:cNvSpPr>
          <p:nvPr>
            <p:ph type="title" idx="100" hasCustomPrompt="1"/>
          </p:nvPr>
        </p:nvSpPr>
        <p:spPr>
          <a:xfrm xmlns:a="http://schemas.openxmlformats.org/drawingml/2006/main">
            <a:off x="731520" y="3063240"/>
            <a:ext cx="5486400" cy="1371600"/>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lgn="l">
              <a:buNone/>
              <a:defRPr sz="4400" b="1">
                <a:solidFill>
                  <a:schemeClr val="bg1"/>
                </a:solidFill>
              </a:defRPr>
            </a:lvl1pPr>
          </a:lstStyle>
          <a:p xmlns:a="http://schemas.openxmlformats.org/drawingml/2006/main">
            <a:pPr marL="0" indent="0" algn="l">
              <a:buNone/>
            </a:pPr>
            <a:endParaRPr sz="4400"/>
          </a:p>
        </p:txBody>
      </p:sp>
      <p:sp>
        <p:nvSpPr>
          <p:cNvPr id="3" name="Text 0">
            <a:extLst xmlns:a="http://schemas.openxmlformats.org/drawingml/2006/main">
              <a:ext uri="{FF2B5EF4-FFF2-40B4-BE49-F238E27FC236}">
                <a16:creationId xmlns:a16="http://schemas.microsoft.com/office/drawing/2014/main" id="{E73FC810-2EED-4A94-987B-2E02CAB7F189}"/>
              </a:ext>
            </a:extLst>
          </p:cNvPr>
          <p:cNvSpPr>
            <a:spLocks xmlns:a="http://schemas.openxmlformats.org/drawingml/2006/main" noGrp="1"/>
          </p:cNvSpPr>
          <p:nvPr>
            <p:ph type="body" idx="101" hasCustomPrompt="1"/>
          </p:nvPr>
        </p:nvSpPr>
        <p:spPr>
          <a:xfrm xmlns:a="http://schemas.openxmlformats.org/drawingml/2006/main">
            <a:off x="731520" y="4526280"/>
            <a:ext cx="5303520" cy="1005840"/>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lgn="l">
              <a:buNone/>
              <a:defRPr sz="1600">
                <a:solidFill>
                  <a:schemeClr val="accent6"/>
                </a:solidFill>
              </a:defRPr>
            </a:lvl1pPr>
          </a:lstStyle>
          <a:p xmlns:a="http://schemas.openxmlformats.org/drawingml/2006/main">
            <a:pPr marL="0" indent="0" algn="l">
              <a:buNone/>
            </a:pPr>
            <a:endParaRPr sz="1600"/>
          </a:p>
        </p:txBody>
      </p:sp>
    </p:spTree>
  </p:cSld>
</p:sldLayout>
</file>

<file path=ppt/slideLayouts/slideLayout5.xml><?xml version="1.0" encoding="utf-8"?>
<p:sldLayout xmlns:p="http://schemas.openxmlformats.org/presentationml/2006/main" preserve="1">
  <p:cSld name="COVER">
    <p:bg>
      <p:bgPr>
        <a:solidFill xmlns:a="http://schemas.openxmlformats.org/drawingml/2006/main">
          <a:schemeClr val="tx2"/>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09f34c17e0242f4" /><Relationship Type="http://schemas.openxmlformats.org/officeDocument/2006/relationships/slideLayout" Target="/ppt/slideLayouts/slideLayout1.xml" Id="R067787e4c578486e" /><Relationship Type="http://schemas.openxmlformats.org/officeDocument/2006/relationships/slideLayout" Target="/ppt/slideLayouts/slideLayout2.xml" Id="Re1025e27f22840a6" /><Relationship Type="http://schemas.openxmlformats.org/officeDocument/2006/relationships/slideLayout" Target="/ppt/slideLayouts/slideLayout3.xml" Id="Rd04e648444244b6b" /><Relationship Type="http://schemas.openxmlformats.org/officeDocument/2006/relationships/slideLayout" Target="/ppt/slideLayouts/slideLayout4.xml" Id="Rb1f9d1e8a2e64772" /><Relationship Type="http://schemas.openxmlformats.org/officeDocument/2006/relationships/slideLayout" Target="/ppt/slideLayouts/slideLayout5.xml" Id="R95580fd8d4b74fe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
        <p:nvSpPr>
          <p:cNvPr id="25" name="Slide Number Placeholder 0">
            <a:extLst xmlns:a="http://schemas.openxmlformats.org/drawingml/2006/main">
              <a:ext uri="{FF2B5EF4-FFF2-40B4-BE49-F238E27FC236}">
                <a16:creationId xmlns:a16="http://schemas.microsoft.com/office/drawing/2014/main" id="{3E99EF09-7447-4388-A10E-7EEC7A51C1C6}"/>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null</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67787e4c578486e"/>
    <p:sldLayoutId xmlns:r="http://schemas.openxmlformats.org/officeDocument/2006/relationships" id="2147483650" r:id="Re1025e27f22840a6"/>
    <p:sldLayoutId xmlns:r="http://schemas.openxmlformats.org/officeDocument/2006/relationships" id="2147483651" r:id="Rd04e648444244b6b"/>
    <p:sldLayoutId xmlns:r="http://schemas.openxmlformats.org/officeDocument/2006/relationships" id="2147483652" r:id="Rb1f9d1e8a2e64772"/>
    <p:sldLayoutId xmlns:r="http://schemas.openxmlformats.org/officeDocument/2006/relationships" id="2147483653" r:id="R95580fd8d4b74fe4"/>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SEA MEP">
  <a:themeElements>
    <a:clrScheme name="SEA MEP">
      <a:dk1>
        <a:srgbClr val="1A2433"/>
      </a:dk1>
      <a:lt1>
        <a:srgbClr val="FFFFFF"/>
      </a:lt1>
      <a:dk2>
        <a:srgbClr val="0B2A4A"/>
      </a:dk2>
      <a:lt2>
        <a:srgbClr val="EEF3F9"/>
      </a:lt2>
      <a:accent1>
        <a:srgbClr val="1C6FB8"/>
      </a:accent1>
      <a:accent2>
        <a:srgbClr val="F2A31B"/>
      </a:accent2>
      <a:accent3>
        <a:srgbClr val="5BA3E0"/>
      </a:accent3>
      <a:accent4>
        <a:srgbClr val="6B7A8F"/>
      </a:accent4>
      <a:accent5>
        <a:srgbClr val="0E4C82"/>
      </a:accent5>
      <a:accent6>
        <a:srgbClr val="C9DDF2"/>
      </a:accent6>
      <a:hlink>
        <a:srgbClr val="1C6FB8"/>
      </a:hlink>
      <a:folHlink>
        <a:srgbClr val="0E4C82"/>
      </a:folHlink>
    </a:clrScheme>
    <a:fontScheme name="SEA MEP">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EA ME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5.xml" Id="R8766d67b4fb54562" /><Relationship Type="http://schemas.openxmlformats.org/officeDocument/2006/relationships/image" Target="/ppt/media/image.jpeg" Id="R9b991f85c4384c70" /><Relationship Type="http://schemas.openxmlformats.org/officeDocument/2006/relationships/image" Target="/ppt/media/image3.png" Id="R8b4b04cd47bc4bb6" /><Relationship Type="http://schemas.openxmlformats.org/officeDocument/2006/relationships/notesSlide" Target="/ppt/notesSlides/notesSlide1.xml" Id="R9f4134f15c2348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a3e6014b6a542a1" /><Relationship Type="http://schemas.openxmlformats.org/officeDocument/2006/relationships/image" Target="/ppt/media/image2.jpeg" Id="Re7b811ea9b284405" /><Relationship Type="http://schemas.openxmlformats.org/officeDocument/2006/relationships/notesSlide" Target="/ppt/notesSlides/notesSlide2.xml" Id="Rd406a17ebcb74f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4.xml" Id="R146152158a384141" /><Relationship Type="http://schemas.openxmlformats.org/officeDocument/2006/relationships/image" Target="/ppt/media/image3.jpeg" Id="R98986d4d07a34037" /><Relationship Type="http://schemas.openxmlformats.org/officeDocument/2006/relationships/image" Target="/ppt/media/image4.png" Id="R90ad83eef33442df" /><Relationship Type="http://schemas.openxmlformats.org/officeDocument/2006/relationships/notesSlide" Target="/ppt/notesSlides/notesSlide3.xml" Id="Rc9432f2566c749e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b5e54831b7c4cc0" /><Relationship Type="http://schemas.openxmlformats.org/officeDocument/2006/relationships/image" Target="/ppt/media/image4.jpeg" Id="R35d8fc70dcc2470a" /><Relationship Type="http://schemas.openxmlformats.org/officeDocument/2006/relationships/notesSlide" Target="/ppt/notesSlides/notesSlide4.xml" Id="Rfe75159d286f4b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2be018c8ad54e3d" /><Relationship Type="http://schemas.openxmlformats.org/officeDocument/2006/relationships/notesSlide" Target="/ppt/notesSlides/notesSlide5.xml" Id="R43321046bdb848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a254b639d944bf0" /><Relationship Type="http://schemas.openxmlformats.org/officeDocument/2006/relationships/image" Target="/ppt/media/image5.jpeg" Id="R51094f74965a4f96" /><Relationship Type="http://schemas.openxmlformats.org/officeDocument/2006/relationships/notesSlide" Target="/ppt/notesSlides/notesSlide6.xml" Id="Rbef17cd2e07f4a5a" /></Relationships>
</file>

<file path=ppt/slides/_rels/slide7.xml.rels>&#65279;<?xml version="1.0" encoding="utf-8"?><Relationships xmlns="http://schemas.openxmlformats.org/package/2006/relationships"><Relationship Type="http://schemas.openxmlformats.org/officeDocument/2006/relationships/slideLayout" Target="/ppt/slideLayouts/slideLayout4.xml" Id="R5be83f1366074b97" /><Relationship Type="http://schemas.openxmlformats.org/officeDocument/2006/relationships/image" Target="/ppt/media/image6.jpeg" Id="Rfa68fb8ebac94951" /><Relationship Type="http://schemas.openxmlformats.org/officeDocument/2006/relationships/image" Target="/ppt/media/image5.png" Id="R137f39dac9274341" /><Relationship Type="http://schemas.openxmlformats.org/officeDocument/2006/relationships/notesSlide" Target="/ppt/notesSlides/notesSlide7.xml" Id="R628c323b7c18432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7042ba54ac741d4" /><Relationship Type="http://schemas.openxmlformats.org/officeDocument/2006/relationships/image" Target="/ppt/media/image6.png" Id="R22bc0e1d54dd4f7a" /><Relationship Type="http://schemas.openxmlformats.org/officeDocument/2006/relationships/image" Target="/ppt/media/image7.png" Id="R04664f51fd3848aa" /><Relationship Type="http://schemas.openxmlformats.org/officeDocument/2006/relationships/image" Target="/ppt/media/image8.png" Id="R7a23771700ed4944" /><Relationship Type="http://schemas.openxmlformats.org/officeDocument/2006/relationships/image" Target="/ppt/media/image9.png" Id="R1331e233c97a4ab2" /><Relationship Type="http://schemas.openxmlformats.org/officeDocument/2006/relationships/image" Target="/ppt/media/image10.png" Id="R1ec40d4f34744dc0" /><Relationship Type="http://schemas.openxmlformats.org/officeDocument/2006/relationships/image" Target="/ppt/media/image7.jpeg" Id="R5f0f8d325db440c4" /><Relationship Type="http://schemas.openxmlformats.org/officeDocument/2006/relationships/notesSlide" Target="/ppt/notesSlides/notesSlide8.xml" Id="R4f2b00ab6c274cc4" /></Relationships>
</file>

<file path=ppt/slides/_rels/slide9.xml.rels>&#65279;<?xml version="1.0" encoding="utf-8"?><Relationships xmlns="http://schemas.openxmlformats.org/package/2006/relationships"><Relationship Type="http://schemas.openxmlformats.org/officeDocument/2006/relationships/slideLayout" Target="/ppt/slideLayouts/slideLayout4.xml" Id="Rc9034763877146e9" /><Relationship Type="http://schemas.openxmlformats.org/officeDocument/2006/relationships/image" Target="/ppt/media/image8.jpeg" Id="R9ae1949fe85348eb" /><Relationship Type="http://schemas.openxmlformats.org/officeDocument/2006/relationships/image" Target="/ppt/media/image11.png" Id="Re3f3daa39ca144d8" /><Relationship Type="http://schemas.openxmlformats.org/officeDocument/2006/relationships/notesSlide" Target="/ppt/notesSlides/notesSlide9.xml" Id="R99da4d6f47e444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c4b38f4d8a64ed2" /><Relationship Type="http://schemas.openxmlformats.org/officeDocument/2006/relationships/image" Target="/ppt/media/image12.png" Id="R47ae81d5e4e0476e" /><Relationship Type="http://schemas.openxmlformats.org/officeDocument/2006/relationships/image" Target="/ppt/media/image13.png" Id="Rd279e9798cf04bf8" /><Relationship Type="http://schemas.openxmlformats.org/officeDocument/2006/relationships/image" Target="/ppt/media/image14.png" Id="R5ec9d6c42ea94ad1" /><Relationship Type="http://schemas.openxmlformats.org/officeDocument/2006/relationships/image" Target="/ppt/media/image15.png" Id="Rbb24cb2159ab452f" /><Relationship Type="http://schemas.openxmlformats.org/officeDocument/2006/relationships/image" Target="/ppt/media/image16.png" Id="R23a66e29de3a431b" /><Relationship Type="http://schemas.openxmlformats.org/officeDocument/2006/relationships/image" Target="/ppt/media/image9.jpeg" Id="R3c5d90aceb9648de" /><Relationship Type="http://schemas.openxmlformats.org/officeDocument/2006/relationships/notesSlide" Target="/ppt/notesSlides/notesSlide10.xml" Id="R439fdf768dd1453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e07c3a00a17463c" /><Relationship Type="http://schemas.openxmlformats.org/officeDocument/2006/relationships/image" Target="/ppt/media/image17.png" Id="Rf18f117bd9684bad" /><Relationship Type="http://schemas.openxmlformats.org/officeDocument/2006/relationships/image" Target="/ppt/media/image18.png" Id="Rfefe420d89ef4ae7" /><Relationship Type="http://schemas.openxmlformats.org/officeDocument/2006/relationships/image" Target="/ppt/media/image10.jpeg" Id="Ra0ff8838030045c4" /><Relationship Type="http://schemas.openxmlformats.org/officeDocument/2006/relationships/image" Target="/ppt/media/image11.jpeg" Id="Rc57f89f3bb184d9e" /><Relationship Type="http://schemas.openxmlformats.org/officeDocument/2006/relationships/notesSlide" Target="/ppt/notesSlides/notesSlide11.xml" Id="Ra9582aa2688a49f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bd36a9c8b224424" /><Relationship Type="http://schemas.openxmlformats.org/officeDocument/2006/relationships/image" Target="/ppt/media/image12.jpeg" Id="Rc1cbe15b9df4466f" /><Relationship Type="http://schemas.openxmlformats.org/officeDocument/2006/relationships/image" Target="/ppt/media/image19.png" Id="Rd3b1560254204f8b" /><Relationship Type="http://schemas.openxmlformats.org/officeDocument/2006/relationships/notesSlide" Target="/ppt/notesSlides/notesSlide12.xml" Id="R93e97b36067a4f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4.xml" Id="R6367db5456464324" /><Relationship Type="http://schemas.openxmlformats.org/officeDocument/2006/relationships/image" Target="/ppt/media/image13.jpeg" Id="R73d6ae3b1c1e44b6" /><Relationship Type="http://schemas.openxmlformats.org/officeDocument/2006/relationships/image" Target="/ppt/media/image20.png" Id="Rd54df95530d349ed" /><Relationship Type="http://schemas.openxmlformats.org/officeDocument/2006/relationships/notesSlide" Target="/ppt/notesSlides/notesSlide13.xml" Id="R8e7f402c869948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c3dcf598cf44eb" /><Relationship Type="http://schemas.openxmlformats.org/officeDocument/2006/relationships/notesSlide" Target="/ppt/notesSlides/notesSlide14.xml" Id="R51444647d8784d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3350481cfa64404" /><Relationship Type="http://schemas.openxmlformats.org/officeDocument/2006/relationships/chart" Target="/ppt/slides/charts/chart1.xml" Id="Rd64231c6305b43a0" /><Relationship Type="http://schemas.openxmlformats.org/officeDocument/2006/relationships/chart" Target="/ppt/slides/charts/chart2.xml" Id="R6cd7a7ec269a4664" /><Relationship Type="http://schemas.openxmlformats.org/officeDocument/2006/relationships/image" Target="/ppt/media/image14.jpeg" Id="R5aa82d50457d4b6c" /><Relationship Type="http://schemas.openxmlformats.org/officeDocument/2006/relationships/notesSlide" Target="/ppt/notesSlides/notesSlide15.xml" Id="R3e84e7c95ffa4f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af343b39a474890" /><Relationship Type="http://schemas.openxmlformats.org/officeDocument/2006/relationships/notesSlide" Target="/ppt/notesSlides/notesSlide16.xml" Id="R638fcc2b5d7742e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8d1d8101fb44926" /><Relationship Type="http://schemas.openxmlformats.org/officeDocument/2006/relationships/notesSlide" Target="/ppt/notesSlides/notesSlide17.xml" Id="R395e80061bb841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4.xml" Id="R098e734f7bc44179" /><Relationship Type="http://schemas.openxmlformats.org/officeDocument/2006/relationships/image" Target="/ppt/media/image15.jpeg" Id="Rfee452d91f7d4d63" /><Relationship Type="http://schemas.openxmlformats.org/officeDocument/2006/relationships/image" Target="/ppt/media/image21.png" Id="R4d35719a2c8f422b" /><Relationship Type="http://schemas.openxmlformats.org/officeDocument/2006/relationships/notesSlide" Target="/ppt/notesSlides/notesSlide18.xml" Id="R9cb273baec1943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66e1f0548b44199" /><Relationship Type="http://schemas.openxmlformats.org/officeDocument/2006/relationships/chart" Target="/ppt/slides/charts/chart3.xml" Id="R9571f4c7677642b5" /><Relationship Type="http://schemas.openxmlformats.org/officeDocument/2006/relationships/chart" Target="/ppt/slides/charts/chart4.xml" Id="Re03e049144af470f" /><Relationship Type="http://schemas.openxmlformats.org/officeDocument/2006/relationships/notesSlide" Target="/ppt/notesSlides/notesSlide19.xml" Id="Rfda6c6c45d214e8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1bbf64778c04b1b" /><Relationship Type="http://schemas.openxmlformats.org/officeDocument/2006/relationships/chart" Target="/ppt/slides/charts/chart5.xml" Id="R6d8fdd7db5fb4a39" /><Relationship Type="http://schemas.openxmlformats.org/officeDocument/2006/relationships/notesSlide" Target="/ppt/notesSlides/notesSlide20.xml" Id="Ree8eee8e010a4b7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4282784090d4989" /><Relationship Type="http://schemas.openxmlformats.org/officeDocument/2006/relationships/image" Target="/ppt/media/image16.jpeg" Id="R10866bedc74342a5" /><Relationship Type="http://schemas.openxmlformats.org/officeDocument/2006/relationships/image" Target="/ppt/media/image17.jpeg" Id="R18a306377aaa4895" /><Relationship Type="http://schemas.openxmlformats.org/officeDocument/2006/relationships/image" Target="/ppt/media/image18.jpeg" Id="R87ed715b18d14462" /><Relationship Type="http://schemas.openxmlformats.org/officeDocument/2006/relationships/notesSlide" Target="/ppt/notesSlides/notesSlide21.xml" Id="R131f43c702374af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a8db53ac84c43b6" /><Relationship Type="http://schemas.openxmlformats.org/officeDocument/2006/relationships/image" Target="/ppt/media/image19.jpeg" Id="Rbd571180a1ff4b28" /><Relationship Type="http://schemas.openxmlformats.org/officeDocument/2006/relationships/image" Target="/ppt/media/image20.jpeg" Id="Rf5da0a576c074737" /><Relationship Type="http://schemas.openxmlformats.org/officeDocument/2006/relationships/image" Target="/ppt/media/image21.jpeg" Id="R0e801dbffeda4d9e" /><Relationship Type="http://schemas.openxmlformats.org/officeDocument/2006/relationships/notesSlide" Target="/ppt/notesSlides/notesSlide22.xml" Id="Rf4718807ed404cb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06dc9c3946b42df" /><Relationship Type="http://schemas.openxmlformats.org/officeDocument/2006/relationships/image" Target="/ppt/media/image22.jpeg" Id="R13f63c00834246f1" /><Relationship Type="http://schemas.openxmlformats.org/officeDocument/2006/relationships/image" Target="/ppt/media/image23.jpeg" Id="Rd1744c0c16ff4fa0" /><Relationship Type="http://schemas.openxmlformats.org/officeDocument/2006/relationships/image" Target="/ppt/media/image24.jpeg" Id="Rda4f2b22db5d4656" /><Relationship Type="http://schemas.openxmlformats.org/officeDocument/2006/relationships/notesSlide" Target="/ppt/notesSlides/notesSlide23.xml" Id="Rcacb48f5dd12485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0295e592ce94e52" /><Relationship Type="http://schemas.openxmlformats.org/officeDocument/2006/relationships/image" Target="/ppt/media/image25.jpeg" Id="R2ec52da211b146bb" /><Relationship Type="http://schemas.openxmlformats.org/officeDocument/2006/relationships/image" Target="/ppt/media/image26.jpeg" Id="Rd4e5a3d0c1004598" /><Relationship Type="http://schemas.openxmlformats.org/officeDocument/2006/relationships/image" Target="/ppt/media/image27.jpeg" Id="Raa0e161e9ad7467e" /><Relationship Type="http://schemas.openxmlformats.org/officeDocument/2006/relationships/image" Target="/ppt/media/image28.jpeg" Id="R81509410bdaf4c09" /><Relationship Type="http://schemas.openxmlformats.org/officeDocument/2006/relationships/notesSlide" Target="/ppt/notesSlides/notesSlide24.xml" Id="Rf3a7875d65dc4e6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a33d300f81e4ee5" /><Relationship Type="http://schemas.openxmlformats.org/officeDocument/2006/relationships/image" Target="/ppt/media/image29.jpeg" Id="Rff74358b69c64f5f" /><Relationship Type="http://schemas.openxmlformats.org/officeDocument/2006/relationships/image" Target="/ppt/media/image30.jpeg" Id="Rd3751c3badaa4ff7" /><Relationship Type="http://schemas.openxmlformats.org/officeDocument/2006/relationships/image" Target="/ppt/media/image31.jpeg" Id="Rf28a371edd5c4352" /><Relationship Type="http://schemas.openxmlformats.org/officeDocument/2006/relationships/notesSlide" Target="/ppt/notesSlides/notesSlide25.xml" Id="R4531c322c98745d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83518fd79cc4e65" /><Relationship Type="http://schemas.openxmlformats.org/officeDocument/2006/relationships/image" Target="/ppt/media/image32.jpeg" Id="Ra918a7774f6e4737" /><Relationship Type="http://schemas.openxmlformats.org/officeDocument/2006/relationships/image" Target="/ppt/media/image33.jpeg" Id="Rdb959aa3508f4f05" /><Relationship Type="http://schemas.openxmlformats.org/officeDocument/2006/relationships/image" Target="/ppt/media/image22.png" Id="R10754a9fbe1a4024" /><Relationship Type="http://schemas.openxmlformats.org/officeDocument/2006/relationships/image" Target="/ppt/media/image23.png" Id="R19344be156f0482c" /><Relationship Type="http://schemas.openxmlformats.org/officeDocument/2006/relationships/image" Target="/ppt/media/image24.png" Id="Ra6ac770eccd44596" /><Relationship Type="http://schemas.openxmlformats.org/officeDocument/2006/relationships/image" Target="/ppt/media/image25.png" Id="R6e7c78f138d340d6" /><Relationship Type="http://schemas.openxmlformats.org/officeDocument/2006/relationships/image" Target="/ppt/media/image26.png" Id="R931d36c59d3b4d27" /><Relationship Type="http://schemas.openxmlformats.org/officeDocument/2006/relationships/notesSlide" Target="/ppt/notesSlides/notesSlide26.xml" Id="R111a9857b59b439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dfa5391140546a1" /><Relationship Type="http://schemas.openxmlformats.org/officeDocument/2006/relationships/image" Target="/ppt/media/image34.jpeg" Id="R8d77199280e64db3" /><Relationship Type="http://schemas.openxmlformats.org/officeDocument/2006/relationships/image" Target="/ppt/media/image35.jpeg" Id="R0edaf90876dc4793" /><Relationship Type="http://schemas.openxmlformats.org/officeDocument/2006/relationships/image" Target="/ppt/media/image36.jpeg" Id="Rc4dc0b8909134603" /><Relationship Type="http://schemas.openxmlformats.org/officeDocument/2006/relationships/image" Target="/ppt/media/image37.jpeg" Id="R3ebbc952f5a248e8" /><Relationship Type="http://schemas.openxmlformats.org/officeDocument/2006/relationships/notesSlide" Target="/ppt/notesSlides/notesSlide27.xml" Id="R56a3a5065a0e435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3.xml" Id="R12d5954509d0494d" /><Relationship Type="http://schemas.openxmlformats.org/officeDocument/2006/relationships/image" Target="/ppt/media/image38.jpeg" Id="R520193c81ccf40ad" /><Relationship Type="http://schemas.openxmlformats.org/officeDocument/2006/relationships/image" Target="/ppt/media/image27.png" Id="R1f6c125b3ab3449c" /><Relationship Type="http://schemas.openxmlformats.org/officeDocument/2006/relationships/image" Target="/ppt/media/image28.png" Id="R45d71173a7184910" /><Relationship Type="http://schemas.openxmlformats.org/officeDocument/2006/relationships/notesSlide" Target="/ppt/notesSlides/notesSlide28.xml" Id="R1822615ac445486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5.xml" Id="R1882b968c91f4abd" /><Relationship Type="http://schemas.openxmlformats.org/officeDocument/2006/relationships/image" Target="/ppt/media/image39.jpeg" Id="R710b8291a65d4b20" /><Relationship Type="http://schemas.openxmlformats.org/officeDocument/2006/relationships/image" Target="/ppt/media/image29.png" Id="Rcf6a8caffdb04937" /><Relationship Type="http://schemas.openxmlformats.org/officeDocument/2006/relationships/image" Target="/ppt/media/image30.png" Id="R9fb9b89d7db0489c" /><Relationship Type="http://schemas.openxmlformats.org/officeDocument/2006/relationships/image" Target="/ppt/media/image31.png" Id="Rb1240d521be74128" /><Relationship Type="http://schemas.openxmlformats.org/officeDocument/2006/relationships/image" Target="/ppt/media/image32.png" Id="R4783669046834955" /><Relationship Type="http://schemas.openxmlformats.org/officeDocument/2006/relationships/image" Target="/ppt/media/image33.png" Id="Ra12c3cf1af2b436d" /><Relationship Type="http://schemas.openxmlformats.org/officeDocument/2006/relationships/notesSlide" Target="/ppt/notesSlides/notesSlide29.xml" Id="R91a341074fdb4c88" /></Relationships>
</file>

<file path=ppt/slides/charts/_rels/chart1.xml.rels><?xml version='1.0' encoding='utf-8'?>
<ns0:Relationships xmlns:ns0="http://schemas.openxmlformats.org/package/2006/relationships"><ns0:Relationship Id="rId1" Type="http://schemas.openxmlformats.org/officeDocument/2006/relationships/package" Target="../../embeddings/Microsoft_Excel_Worksheet1.xlsx" /></ns0:Relationships>
</file>

<file path=ppt/slides/charts/_rels/chart2.xml.rels><?xml version='1.0' encoding='utf-8'?>
<ns0:Relationships xmlns:ns0="http://schemas.openxmlformats.org/package/2006/relationships"><ns0:Relationship Id="rId1" Type="http://schemas.openxmlformats.org/officeDocument/2006/relationships/package" Target="../../embeddings/Microsoft_Excel_Worksheet2.xlsx" /></ns0:Relationships>
</file>

<file path=ppt/slides/charts/_rels/chart3.xml.rels><?xml version='1.0' encoding='utf-8'?>
<ns0:Relationships xmlns:ns0="http://schemas.openxmlformats.org/package/2006/relationships"><ns0:Relationship Id="rId1" Type="http://schemas.openxmlformats.org/officeDocument/2006/relationships/package" Target="../../embeddings/Microsoft_Excel_Worksheet3.xlsx" /></ns0:Relationships>
</file>

<file path=ppt/slides/charts/_rels/chart4.xml.rels><?xml version='1.0' encoding='utf-8'?>
<ns0:Relationships xmlns:ns0="http://schemas.openxmlformats.org/package/2006/relationships"><ns0:Relationship Id="rId1" Type="http://schemas.openxmlformats.org/officeDocument/2006/relationships/package" Target="../../embeddings/Microsoft_Excel_Worksheet4.xlsx" /></ns0:Relationships>
</file>

<file path=ppt/slides/charts/_rels/chart5.xml.rels><?xml version='1.0' encoding='utf-8'?>
<ns0:Relationships xmlns:ns0="http://schemas.openxmlformats.org/package/2006/relationships"><ns0:Relationship Id="rId1" Type="http://schemas.openxmlformats.org/officeDocument/2006/relationships/package" Target="../../embeddings/Microsoft_Excel_Worksheet5.xlsx" /></ns0:Relationships>
</file>

<file path=ppt/slides/charts/chart1.xml><?xml version="1.0" encoding="utf-8"?>
<c:chartSpace xmlns:a="http://schemas.openxmlformats.org/drawingml/2006/main" xmlns:c="http://schemas.openxmlformats.org/drawingml/2006/chart" xmlns:r="http://schemas.openxmlformats.org/officeDocument/2006/relationships">
  <c:date1904 val="0"/>
  <c:roundedCorners val="1"/>
  <c:chart>
    <c:title>
      <c:tx>
        <c:rich>
          <a:bodyPr/>
          <a:lstStyle/>
          <a:p>
            <a:pPr>
              <a:defRPr sz="1600" b="0" i="0" u="none" strike="noStrike">
                <a:solidFill>
                  <a:srgbClr val="0B2A4A"/>
                </a:solidFill>
                <a:latin typeface="+mn-lt"/>
              </a:defRPr>
            </a:pPr>
            <a:r>
              <a:rPr sz="1600" b="0" i="0" u="none" strike="noStrike">
                <a:solidFill>
                  <a:srgbClr val="0B2A4A"/>
                </a:solidFill>
                <a:latin typeface="+mn-lt"/>
              </a:rPr>
              <a:t>Theo bộ môn (người)</a:t>
            </a:r>
          </a:p>
        </c:rich>
      </c:tx>
      <c:layout/>
      <c:overlay val="0"/>
    </c:title>
    <c:autoTitleDeleted val="0"/>
    <c:plotArea>
      <c:layout/>
      <c:barChart>
        <c:barDir val="bar"/>
        <c:grouping val="clustered"/>
        <c:varyColors val="0"/>
        <c:ser>
          <c:idx val="0"/>
          <c:order val="0"/>
          <c:tx>
            <c:strRef>
              <c:f>Sheet1!$B$1</c:f>
              <c:strCache>
                <c:ptCount val="1"/>
                <c:pt idx="0">
                  <c:v>Số người</c:v>
                </c:pt>
              </c:strCache>
            </c:strRef>
          </c:tx>
          <c:spPr>
            <a:solidFill>
              <a:srgbClr val="1C6FB8"/>
            </a:solidFill>
            <a:effectLst/>
          </c:spPr>
          <c:invertIfNegative val="0"/>
          <c:dLbls>
            <c:numFmt formatCode="#,##0" sourceLinked="0"/>
            <c:txPr>
              <a:bodyPr/>
              <a:lstStyle/>
              <a:p>
                <a:pPr>
                  <a:defRPr b="1" i="0" strike="noStrike" sz="1400" u="none">
                    <a:solidFill>
                      <a:srgbClr val="0B2A4A"/>
                    </a:solidFill>
                    <a:latin typeface="+mn-lt"/>
                  </a:defRPr>
                </a:pPr>
              </a:p>
            </c:txPr>
            <c:showLegendKey val="0"/>
            <c:showVal val="1"/>
            <c:showCatName val="0"/>
            <c:showSerName val="0"/>
            <c:showPercent val="0"/>
            <c:showBubbleSize val="0"/>
            <c:showLeaderLines val="0"/>
          </c:dLbls>
          <c:cat>
            <c:strRef>
              <c:f>Sheet1!$A$2:$A$6</c:f>
              <c:strCache>
                <c:ptCount val="5"/>
                <c:pt idx="0">
                  <c:v>Phần mềm</c:v>
                </c:pt>
                <c:pt idx="1">
                  <c:v>Quản lý dự án, MEP</c:v>
                </c:pt>
                <c:pt idx="2">
                  <c:v>Cấp thoát nước, PCCC</c:v>
                </c:pt>
                <c:pt idx="3">
                  <c:v>Điều hòa, thông gió</c:v>
                </c:pt>
                <c:pt idx="4">
                  <c:v>Điện, điện nhẹ</c:v>
                </c:pt>
              </c:strCache>
            </c:strRef>
          </c:cat>
          <c:val>
            <c:numRef>
              <c:f>Sheet1!$B$2:$B$6</c:f>
              <c:numCache>
                <c:formatCode>General</c:formatCode>
                <c:ptCount val="5"/>
                <c:pt idx="0">
                  <c:v>1</c:v>
                </c:pt>
                <c:pt idx="1">
                  <c:v>5</c:v>
                </c:pt>
                <c:pt idx="2">
                  <c:v>5</c:v>
                </c:pt>
                <c:pt idx="3">
                  <c:v>5</c:v>
                </c:pt>
                <c:pt idx="4">
                  <c:v>6</c:v>
                </c:pt>
              </c:numCache>
            </c:numRef>
          </c:val>
        </c:ser>
        <c:dLbls>
          <c:numFmt formatCode="#,##0" sourceLinked="0"/>
          <c:txPr>
            <a:bodyPr/>
            <a:lstStyle/>
            <a:p>
              <a:pPr>
                <a:defRPr b="1" i="0" strike="noStrike" sz="1400" u="none">
                  <a:solidFill>
                    <a:srgbClr val="0B2A4A"/>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2433"/>
                </a:solidFill>
                <a:latin typeface="+mn-lt"/>
              </a:defRPr>
            </a:pPr>
            <a:endParaRPr lang="en-US"/>
          </a:p>
        </c:txPr>
        <c:crossAx val="2094734552"/>
        <c:crosses val="autoZero"/>
        <c:auto val="1"/>
        <c:lblAlgn val="ctr"/>
        <c:noMultiLvlLbl val="1"/>
      </c:catAx>
      <c:valAx>
        <c:axId val="2094734552"/>
        <c:scaling>
          <c:orientation val="minMax"/>
          <c:max val="7"/>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slides/charts/chart2.xml><?xml version="1.0" encoding="utf-8"?>
<c:chartSpace xmlns:a="http://schemas.openxmlformats.org/drawingml/2006/main" xmlns:c="http://schemas.openxmlformats.org/drawingml/2006/chart" xmlns:r="http://schemas.openxmlformats.org/officeDocument/2006/relationships">
  <c:date1904 val="0"/>
  <c:roundedCorners val="1"/>
  <c:chart>
    <c:title>
      <c:tx>
        <c:rich>
          <a:bodyPr/>
          <a:lstStyle/>
          <a:p>
            <a:pPr>
              <a:defRPr sz="1600" b="0" i="0" u="none" strike="noStrike">
                <a:solidFill>
                  <a:srgbClr val="0B2A4A"/>
                </a:solidFill>
                <a:latin typeface="+mn-lt"/>
              </a:defRPr>
            </a:pPr>
            <a:r>
              <a:rPr sz="1600" b="0" i="0" u="none" strike="noStrike">
                <a:solidFill>
                  <a:srgbClr val="0B2A4A"/>
                </a:solidFill>
                <a:latin typeface="+mn-lt"/>
              </a:rPr>
              <a:t>Theo số năm kinh nghiệm (người)</a:t>
            </a:r>
          </a:p>
        </c:rich>
      </c:tx>
      <c:layout/>
      <c:overlay val="0"/>
    </c:title>
    <c:autoTitleDeleted val="0"/>
    <c:plotArea>
      <c:layout/>
      <c:doughnutChart>
        <c:varyColors val="1"/>
        <c:ser>
          <c:idx val="0"/>
          <c:order val="0"/>
          <c:tx>
            <c:strRef>
              <c:f>Sheet1!$B$1</c:f>
              <c:strCache>
                <c:ptCount val="1"/>
                <c:pt idx="0">
                  <c:v>Theo số năm kinh nghiệm (người)</c:v>
                </c:pt>
              </c:strCache>
            </c:strRef>
          </c:tx>
          <c:spPr>
            <a:solidFill>
              <a:schemeClr val="accent1"/>
            </a:solidFill>
            <a:ln w="9525" cap="flat">
              <a:solidFill>
                <a:srgbClr val="F9F9F9"/>
              </a:solidFill>
              <a:prstDash val="solid"/>
              <a:round/>
            </a:ln>
            <a:effectLst/>
          </c:spPr>
          <c:dPt>
            <c:idx val="0"/>
            <c:bubble3D val="0"/>
            <c:spPr>
              <a:solidFill>
                <a:srgbClr val="0B2A4A"/>
              </a:solidFill>
              <a:ln w="19050" cap="flat">
                <a:solidFill>
                  <a:srgbClr val="FFFFFF"/>
                </a:solidFill>
                <a:prstDash val="solid"/>
                <a:round/>
              </a:ln>
              <a:effectLst/>
            </c:spPr>
          </c:dPt>
          <c:dPt>
            <c:idx val="1"/>
            <c:bubble3D val="0"/>
            <c:spPr>
              <a:solidFill>
                <a:srgbClr val="1C6FB8"/>
              </a:solidFill>
              <a:ln w="19050" cap="flat">
                <a:solidFill>
                  <a:srgbClr val="FFFFFF"/>
                </a:solidFill>
                <a:prstDash val="solid"/>
                <a:round/>
              </a:ln>
              <a:effectLst/>
            </c:spPr>
          </c:dPt>
          <c:dPt>
            <c:idx val="2"/>
            <c:bubble3D val="0"/>
            <c:spPr>
              <a:solidFill>
                <a:srgbClr val="5BA3E0"/>
              </a:solidFill>
              <a:ln w="19050" cap="flat">
                <a:solidFill>
                  <a:srgbClr val="FFFFFF"/>
                </a:solidFill>
                <a:prstDash val="solid"/>
                <a:round/>
              </a:ln>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20 năm trở lên: 7</c:v>
                </c:pt>
                <c:pt idx="1">
                  <c:v>10–19 năm: 9</c:v>
                </c:pt>
                <c:pt idx="2">
                  <c:v>Dưới 10 năm: 6</c:v>
                </c:pt>
              </c:strCache>
            </c:strRef>
          </c:cat>
          <c:val>
            <c:numRef>
              <c:f>Sheet1!$B$2:$B$4</c:f>
              <c:numCache>
                <c:ptCount val="3"/>
                <c:pt idx="0">
                  <c:v>7</c:v>
                </c:pt>
                <c:pt idx="1">
                  <c:v>9</c:v>
                </c:pt>
                <c:pt idx="2">
                  <c:v>6</c:v>
                </c:pt>
              </c:numCache>
            </c:numRef>
          </c:val>
        </c:ser>
        <c:firstSliceAng val="0"/>
        <c:holeSize val="58"/>
      </c:doughnutChart>
      <c:spPr>
        <a:noFill/>
        <a:ln>
          <a:noFill/>
        </a:ln>
        <a:effectLst/>
      </c:spPr>
    </c:plotArea>
    <c:legend>
      <c:legendPos val="b"/>
      <c:overlay val="0"/>
      <c:txPr>
        <a:bodyPr/>
        <a:lstStyle/>
        <a:p>
          <a:pPr>
            <a:defRPr sz="1400">
              <a:solidFill>
                <a:srgbClr val="1A2433"/>
              </a:solidFill>
              <a:latin typeface="+mn-lt"/>
              <a:cs typeface="+mn-lt"/>
            </a:defRPr>
          </a:pPr>
          <a:endParaRPr lang="en-US"/>
        </a:p>
      </c:txPr>
    </c:legend>
    <c:plotVisOnly val="1"/>
    <c:dispBlanksAs val="span"/>
  </c:chart>
  <c:spPr>
    <a:noFill/>
    <a:ln>
      <a:noFill/>
    </a:ln>
    <a:effectLst/>
  </c:spPr>
  <c:externalData r:id="rId1">
    <c:autoUpdate val="0"/>
  </c:externalData>
</c:chartSpace>
</file>

<file path=ppt/slides/charts/chart3.xml><?xml version="1.0" encoding="utf-8"?>
<c:chartSpace xmlns:a="http://schemas.openxmlformats.org/drawingml/2006/main" xmlns:c="http://schemas.openxmlformats.org/drawingml/2006/chart" xmlns:r="http://schemas.openxmlformats.org/officeDocument/2006/relationships">
  <c:date1904 val="0"/>
  <c:roundedCorners val="1"/>
  <c:chart>
    <c:title>
      <c:tx>
        <c:rich>
          <a:bodyPr/>
          <a:lstStyle/>
          <a:p>
            <a:pPr>
              <a:defRPr sz="1600" b="0" i="0" u="none" strike="noStrike">
                <a:solidFill>
                  <a:srgbClr val="0B2A4A"/>
                </a:solidFill>
                <a:latin typeface="+mn-lt"/>
              </a:defRPr>
            </a:pPr>
            <a:r>
              <a:rPr sz="1600" b="0" i="0" u="none" strike="noStrike">
                <a:solidFill>
                  <a:srgbClr val="0B2A4A"/>
                </a:solidFill>
                <a:latin typeface="+mn-lt"/>
              </a:rPr>
              <a:t>Theo lĩnh vực công trình (số dự án)</a:t>
            </a:r>
          </a:p>
        </c:rich>
      </c:tx>
      <c:layout/>
      <c:overlay val="0"/>
    </c:title>
    <c:autoTitleDeleted val="0"/>
    <c:plotArea>
      <c:layout/>
      <c:barChart>
        <c:barDir val="bar"/>
        <c:grouping val="clustered"/>
        <c:varyColors val="0"/>
        <c:ser>
          <c:idx val="0"/>
          <c:order val="0"/>
          <c:tx>
            <c:strRef>
              <c:f>Sheet1!$B$1</c:f>
              <c:strCache>
                <c:ptCount val="1"/>
                <c:pt idx="0">
                  <c:v>Số dự án</c:v>
                </c:pt>
              </c:strCache>
            </c:strRef>
          </c:tx>
          <c:spPr>
            <a:solidFill>
              <a:srgbClr val="1C6FB8"/>
            </a:solidFill>
            <a:effectLst/>
          </c:spPr>
          <c:invertIfNegative val="0"/>
          <c:dLbls>
            <c:numFmt formatCode="#,##0" sourceLinked="0"/>
            <c:txPr>
              <a:bodyPr/>
              <a:lstStyle/>
              <a:p>
                <a:pPr>
                  <a:defRPr b="1" i="0" strike="noStrike" sz="1400" u="none">
                    <a:solidFill>
                      <a:srgbClr val="0B2A4A"/>
                    </a:solidFill>
                    <a:latin typeface="+mn-lt"/>
                  </a:defRPr>
                </a:pPr>
              </a:p>
            </c:txPr>
            <c:showLegendKey val="0"/>
            <c:showVal val="1"/>
            <c:showCatName val="0"/>
            <c:showSerName val="0"/>
            <c:showPercent val="0"/>
            <c:showBubbleSize val="0"/>
            <c:showLeaderLines val="0"/>
          </c:dLbls>
          <c:cat>
            <c:strRef>
              <c:f>Sheet1!$A$2:$A$8</c:f>
              <c:strCache>
                <c:ptCount val="7"/>
                <c:pt idx="0">
                  <c:v>Thể thao (Kuwait)</c:v>
                </c:pt>
                <c:pt idx="1">
                  <c:v>Y tế, giáo dục</c:v>
                </c:pt>
                <c:pt idx="2">
                  <c:v>Văn phòng, thương mại</c:v>
                </c:pt>
                <c:pt idx="3">
                  <c:v>Căn hộ, khu dân cư</c:v>
                </c:pt>
                <c:pt idx="4">
                  <c:v>Khách sạn, nghỉ dưỡng</c:v>
                </c:pt>
                <c:pt idx="5">
                  <c:v>Nhà ở, biệt thự</c:v>
                </c:pt>
                <c:pt idx="6">
                  <c:v>Công nghiệp, năng lượng, nước</c:v>
                </c:pt>
              </c:strCache>
            </c:strRef>
          </c:cat>
          <c:val>
            <c:numRef>
              <c:f>Sheet1!$B$2:$B$8</c:f>
              <c:numCache>
                <c:formatCode>General</c:formatCode>
                <c:ptCount val="7"/>
                <c:pt idx="0">
                  <c:v>1</c:v>
                </c:pt>
                <c:pt idx="1">
                  <c:v>4</c:v>
                </c:pt>
                <c:pt idx="2">
                  <c:v>5</c:v>
                </c:pt>
                <c:pt idx="3">
                  <c:v>6</c:v>
                </c:pt>
                <c:pt idx="4">
                  <c:v>6</c:v>
                </c:pt>
                <c:pt idx="5">
                  <c:v>8</c:v>
                </c:pt>
                <c:pt idx="6">
                  <c:v>9</c:v>
                </c:pt>
              </c:numCache>
            </c:numRef>
          </c:val>
        </c:ser>
        <c:dLbls>
          <c:numFmt formatCode="#,##0" sourceLinked="0"/>
          <c:txPr>
            <a:bodyPr/>
            <a:lstStyle/>
            <a:p>
              <a:pPr>
                <a:defRPr b="1" i="0" strike="noStrike" sz="1400" u="none">
                  <a:solidFill>
                    <a:srgbClr val="0B2A4A"/>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1A2433"/>
                </a:solidFill>
                <a:latin typeface="+mn-lt"/>
              </a:defRPr>
            </a:pPr>
            <a:endParaRPr lang="en-US"/>
          </a:p>
        </c:txPr>
        <c:crossAx val="2094734552"/>
        <c:crosses val="autoZero"/>
        <c:auto val="1"/>
        <c:lblAlgn val="ctr"/>
        <c:noMultiLvlLbl val="1"/>
      </c:catAx>
      <c:valAx>
        <c:axId val="2094734552"/>
        <c:scaling>
          <c:orientation val="minMax"/>
          <c:max val="1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slides/charts/chart4.xml><?xml version="1.0" encoding="utf-8"?>
<c:chartSpace xmlns:a="http://schemas.openxmlformats.org/drawingml/2006/main" xmlns:c="http://schemas.openxmlformats.org/drawingml/2006/chart" xmlns:r="http://schemas.openxmlformats.org/officeDocument/2006/relationships">
  <c:date1904 val="0"/>
  <c:roundedCorners val="1"/>
  <c:chart>
    <c:title>
      <c:tx>
        <c:rich>
          <a:bodyPr/>
          <a:lstStyle/>
          <a:p>
            <a:pPr>
              <a:defRPr sz="1600" b="0" i="0" u="none" strike="noStrike">
                <a:solidFill>
                  <a:srgbClr val="0B2A4A"/>
                </a:solidFill>
                <a:latin typeface="+mn-lt"/>
              </a:defRPr>
            </a:pPr>
            <a:r>
              <a:rPr sz="1600" b="0" i="0" u="none" strike="noStrike">
                <a:solidFill>
                  <a:srgbClr val="0B2A4A"/>
                </a:solidFill>
                <a:latin typeface="+mn-lt"/>
              </a:rPr>
              <a:t>Theo loại hình dịch vụ (số dự án)</a:t>
            </a:r>
          </a:p>
        </c:rich>
      </c:tx>
      <c:layout/>
      <c:overlay val="0"/>
    </c:title>
    <c:autoTitleDeleted val="0"/>
    <c:plotArea>
      <c:layout/>
      <c:doughnutChart>
        <c:varyColors val="1"/>
        <c:ser>
          <c:idx val="0"/>
          <c:order val="0"/>
          <c:tx>
            <c:strRef>
              <c:f>Sheet1!$B$1</c:f>
              <c:strCache>
                <c:ptCount val="1"/>
                <c:pt idx="0">
                  <c:v>Theo loại hình dịch vụ (số dự án)</c:v>
                </c:pt>
              </c:strCache>
            </c:strRef>
          </c:tx>
          <c:spPr>
            <a:solidFill>
              <a:schemeClr val="accent1"/>
            </a:solidFill>
            <a:ln w="9525" cap="flat">
              <a:solidFill>
                <a:srgbClr val="F9F9F9"/>
              </a:solidFill>
              <a:prstDash val="solid"/>
              <a:round/>
            </a:ln>
            <a:effectLst/>
          </c:spPr>
          <c:dPt>
            <c:idx val="0"/>
            <c:bubble3D val="0"/>
            <c:spPr>
              <a:solidFill>
                <a:srgbClr val="0B2A4A"/>
              </a:solidFill>
              <a:ln w="19050" cap="flat">
                <a:solidFill>
                  <a:srgbClr val="FFFFFF"/>
                </a:solidFill>
                <a:prstDash val="solid"/>
                <a:round/>
              </a:ln>
              <a:effectLst/>
            </c:spPr>
          </c:dPt>
          <c:dPt>
            <c:idx val="1"/>
            <c:bubble3D val="0"/>
            <c:spPr>
              <a:solidFill>
                <a:srgbClr val="1C6FB8"/>
              </a:solidFill>
              <a:ln w="19050" cap="flat">
                <a:solidFill>
                  <a:srgbClr val="FFFFFF"/>
                </a:solidFill>
                <a:prstDash val="solid"/>
                <a:round/>
              </a:ln>
              <a:effectLst/>
            </c:spPr>
          </c:dPt>
          <c:dPt>
            <c:idx val="2"/>
            <c:bubble3D val="0"/>
            <c:spPr>
              <a:solidFill>
                <a:srgbClr val="5BA3E0"/>
              </a:solidFill>
              <a:ln w="19050" cap="flat">
                <a:solidFill>
                  <a:srgbClr val="FFFFFF"/>
                </a:solidFill>
                <a:prstDash val="solid"/>
                <a:round/>
              </a:ln>
              <a:effectLst/>
            </c:spPr>
          </c:dPt>
          <c:dPt>
            <c:idx val="3"/>
            <c:bubble3D val="0"/>
            <c:spPr>
              <a:solidFill>
                <a:srgbClr val="F2A31B"/>
              </a:solidFill>
              <a:ln w="19050" cap="flat">
                <a:solidFill>
                  <a:srgbClr val="FFFFFF"/>
                </a:solidFill>
                <a:prstDash val="solid"/>
                <a:round/>
              </a:ln>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Tư vấn thiết kế: 18</c:v>
                </c:pt>
                <c:pt idx="1">
                  <c:v>Thiết kế và thi công: 12</c:v>
                </c:pt>
                <c:pt idx="2">
                  <c:v>Thi công, cung cấp thiết bị: 5</c:v>
                </c:pt>
                <c:pt idx="3">
                  <c:v>Tư vấn giám sát: 4</c:v>
                </c:pt>
              </c:strCache>
            </c:strRef>
          </c:cat>
          <c:val>
            <c:numRef>
              <c:f>Sheet1!$B$2:$B$5</c:f>
              <c:numCache>
                <c:ptCount val="4"/>
                <c:pt idx="0">
                  <c:v>18</c:v>
                </c:pt>
                <c:pt idx="1">
                  <c:v>12</c:v>
                </c:pt>
                <c:pt idx="2">
                  <c:v>5</c:v>
                </c:pt>
                <c:pt idx="3">
                  <c:v>4</c:v>
                </c:pt>
              </c:numCache>
            </c:numRef>
          </c:val>
        </c:ser>
        <c:firstSliceAng val="0"/>
        <c:holeSize val="58"/>
      </c:doughnutChart>
      <c:spPr>
        <a:noFill/>
        <a:ln>
          <a:noFill/>
        </a:ln>
        <a:effectLst/>
      </c:spPr>
    </c:plotArea>
    <c:legend>
      <c:legendPos val="b"/>
      <c:overlay val="0"/>
      <c:txPr>
        <a:bodyPr/>
        <a:lstStyle/>
        <a:p>
          <a:pPr>
            <a:defRPr sz="1400">
              <a:solidFill>
                <a:srgbClr val="1A2433"/>
              </a:solidFill>
              <a:latin typeface="+mn-lt"/>
              <a:cs typeface="+mn-lt"/>
            </a:defRPr>
          </a:pPr>
          <a:endParaRPr lang="en-US"/>
        </a:p>
      </c:txPr>
    </c:legend>
    <c:plotVisOnly val="1"/>
    <c:dispBlanksAs val="span"/>
  </c:chart>
  <c:spPr>
    <a:noFill/>
    <a:ln>
      <a:noFill/>
    </a:ln>
    <a:effectLst/>
  </c:spPr>
  <c:externalData r:id="rId1">
    <c:autoUpdate val="0"/>
  </c:externalData>
</c:chartSpace>
</file>

<file path=ppt/slides/charts/chart5.xml><?xml version="1.0" encoding="utf-8"?>
<c:chartSpace xmlns:a="http://schemas.openxmlformats.org/drawingml/2006/main" xmlns:c="http://schemas.openxmlformats.org/drawingml/2006/chart" xmlns:r="http://schemas.openxmlformats.org/officeDocument/2006/relationships">
  <c:date1904 val="0"/>
  <c:roundedCorners val="1"/>
  <c:chart>
    <c:title>
      <c:tx>
        <c:rich>
          <a:bodyPr/>
          <a:lstStyle/>
          <a:p>
            <a:pPr>
              <a:defRPr sz="1600" b="0" i="0" u="none" strike="noStrike">
                <a:solidFill>
                  <a:srgbClr val="0B2A4A"/>
                </a:solidFill>
                <a:latin typeface="+mn-lt"/>
              </a:defRPr>
            </a:pPr>
            <a:r>
              <a:rPr sz="1600" b="0" i="0" u="none" strike="noStrike">
                <a:solidFill>
                  <a:srgbClr val="0B2A4A"/>
                </a:solidFill>
                <a:latin typeface="+mn-lt"/>
              </a:rPr>
              <a:t>Số dự án tiêu biểu theo giai đoạn</a:t>
            </a:r>
          </a:p>
        </c:rich>
      </c:tx>
      <c:layout/>
      <c:overlay val="0"/>
    </c:title>
    <c:autoTitleDeleted val="0"/>
    <c:plotArea>
      <c:layout/>
      <c:barChart>
        <c:barDir val="col"/>
        <c:grouping val="clustered"/>
        <c:varyColors val="0"/>
        <c:ser>
          <c:idx val="0"/>
          <c:order val="0"/>
          <c:tx>
            <c:strRef>
              <c:f>Sheet1!$B$1</c:f>
              <c:strCache>
                <c:ptCount val="1"/>
                <c:pt idx="0">
                  <c:v>Số dự án</c:v>
                </c:pt>
              </c:strCache>
            </c:strRef>
          </c:tx>
          <c:spPr>
            <a:solidFill>
              <a:srgbClr val="1C6FB8"/>
            </a:solidFill>
            <a:effectLst/>
          </c:spPr>
          <c:invertIfNegative val="0"/>
          <c:dLbls>
            <c:numFmt formatCode="#,##0" sourceLinked="0"/>
            <c:txPr>
              <a:bodyPr/>
              <a:lstStyle/>
              <a:p>
                <a:pPr>
                  <a:defRPr b="1" i="0" strike="noStrike" sz="1400" u="none">
                    <a:solidFill>
                      <a:srgbClr val="0B2A4A"/>
                    </a:solidFill>
                    <a:latin typeface="+mn-lt"/>
                  </a:defRPr>
                </a:pPr>
              </a:p>
            </c:txPr>
            <c:showLegendKey val="0"/>
            <c:showVal val="1"/>
            <c:showCatName val="0"/>
            <c:showSerName val="0"/>
            <c:showPercent val="0"/>
            <c:showBubbleSize val="0"/>
            <c:showLeaderLines val="0"/>
          </c:dLbls>
          <c:cat>
            <c:strRef>
              <c:f>Sheet1!$A$2:$A$5</c:f>
              <c:strCache>
                <c:ptCount val="4"/>
                <c:pt idx="0">
                  <c:v>2007–2010</c:v>
                </c:pt>
                <c:pt idx="1">
                  <c:v>2011–2015</c:v>
                </c:pt>
                <c:pt idx="2">
                  <c:v>2016–2020</c:v>
                </c:pt>
                <c:pt idx="3">
                  <c:v>2021–2025</c:v>
                </c:pt>
              </c:strCache>
            </c:strRef>
          </c:cat>
          <c:val>
            <c:numRef>
              <c:f>Sheet1!$B$2:$B$5</c:f>
              <c:numCache>
                <c:formatCode>General</c:formatCode>
                <c:ptCount val="4"/>
                <c:pt idx="0">
                  <c:v>8</c:v>
                </c:pt>
                <c:pt idx="1">
                  <c:v>12</c:v>
                </c:pt>
                <c:pt idx="2">
                  <c:v>8</c:v>
                </c:pt>
                <c:pt idx="3">
                  <c:v>11</c:v>
                </c:pt>
              </c:numCache>
            </c:numRef>
          </c:val>
        </c:ser>
        <c:dLbls>
          <c:numFmt formatCode="#,##0" sourceLinked="0"/>
          <c:txPr>
            <a:bodyPr/>
            <a:lstStyle/>
            <a:p>
              <a:pPr>
                <a:defRPr b="1" i="0" strike="noStrike" sz="1400" u="none">
                  <a:solidFill>
                    <a:srgbClr val="0B2A4A"/>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400" b="0" i="0" u="none" strike="noStrike">
                <a:solidFill>
                  <a:srgbClr val="1A2433"/>
                </a:solidFill>
                <a:latin typeface="+mn-lt"/>
              </a:defRPr>
            </a:pPr>
            <a:endParaRPr lang="en-US"/>
          </a:p>
        </c:txPr>
        <c:crossAx val="2094734552"/>
        <c:crosses val="autoZero"/>
        <c:auto val="1"/>
        <c:lblAlgn val="ctr"/>
        <c:noMultiLvlLbl val="1"/>
      </c:catAx>
      <c:valAx>
        <c:axId val="2094734552"/>
        <c:scaling>
          <c:orientation val="minMax"/>
          <c:max val="14"/>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13" name="Cover photo"/>
          <p:cNvPicPr>
            <a:picLocks xmlns:a="http://schemas.openxmlformats.org/drawingml/2006/main" noChangeAspect="1"/>
          </p:cNvPicPr>
          <p:nvPr/>
        </p:nvPicPr>
        <p:blipFill>
          <a:blip xmlns:r="http://schemas.openxmlformats.org/officeDocument/2006/relationships" xmlns:a="http://schemas.openxmlformats.org/drawingml/2006/main" r:embed="R9b991f85c4384c70"/>
          <a:stretch xmlns:a="http://schemas.openxmlformats.org/drawingml/2006/main">
            <a:fillRect l="0" t="0" r="0" b="0"/>
          </a:stretch>
        </p:blipFill>
        <p:spPr>
          <a:xfrm xmlns:a="http://schemas.openxmlformats.org/drawingml/2006/main">
            <a:off x="6766560" y="0"/>
            <a:ext cx="5425135" cy="6858000"/>
          </a:xfrm>
          <a:prstGeom xmlns:a="http://schemas.openxmlformats.org/drawingml/2006/main" prst="rect">
            <a:avLst/>
          </a:prstGeom>
        </p:spPr>
      </p:pic>
      <p:sp>
        <p:nvSpPr>
          <p:cNvPr id="3" name="Logo tile">
            <a:extLst xmlns:a="http://schemas.openxmlformats.org/drawingml/2006/main">
              <a:ext uri="{FF2B5EF4-FFF2-40B4-BE49-F238E27FC236}">
                <a16:creationId xmlns:a16="http://schemas.microsoft.com/office/drawing/2014/main" id="{6375E412-35E0-4007-A992-43E9CC4EC33D}"/>
              </a:ext>
            </a:extLst>
          </p:cNvPr>
          <p:cNvSpPr>
            <a:spLocks xmlns:a="http://schemas.openxmlformats.org/drawingml/2006/main" noGrp="1"/>
          </p:cNvSpPr>
          <p:nvPr/>
        </p:nvSpPr>
        <p:spPr>
          <a:xfrm xmlns:a="http://schemas.openxmlformats.org/drawingml/2006/main">
            <a:off x="731520" y="640080"/>
            <a:ext cx="1005840" cy="1005840"/>
          </a:xfrm>
          <a:prstGeom xmlns:a="http://schemas.openxmlformats.org/drawingml/2006/main" prst="roundRect">
            <a:avLst>
              <a:gd name="adj" fmla="val 10909"/>
            </a:avLst>
          </a:prstGeom>
          <a:solidFill xmlns:a="http://schemas.openxmlformats.org/drawingml/2006/main">
            <a:schemeClr val="bg1"/>
          </a:solidFill>
        </p:spPr>
      </p:sp>
      <p:pic>
        <p:nvPicPr>
          <p:cNvPr id="15" name="Logo"/>
          <p:cNvPicPr>
            <a:picLocks xmlns:a="http://schemas.openxmlformats.org/drawingml/2006/main" noChangeAspect="1"/>
          </p:cNvPicPr>
          <p:nvPr/>
        </p:nvPicPr>
        <p:blipFill>
          <a:blip xmlns:r="http://schemas.openxmlformats.org/officeDocument/2006/relationships" xmlns:a="http://schemas.openxmlformats.org/drawingml/2006/main" r:embed="R8b4b04cd47bc4bb6"/>
          <a:stretch xmlns:a="http://schemas.openxmlformats.org/drawingml/2006/main">
            <a:fillRect l="0" t="0" r="0" b="0"/>
          </a:stretch>
        </p:blipFill>
        <p:spPr>
          <a:xfrm xmlns:a="http://schemas.openxmlformats.org/drawingml/2006/main">
            <a:off x="822046" y="762824"/>
            <a:ext cx="824789" cy="760352"/>
          </a:xfrm>
          <a:prstGeom xmlns:a="http://schemas.openxmlformats.org/drawingml/2006/main" prst="rect">
            <a:avLst/>
          </a:prstGeom>
        </p:spPr>
      </p:pic>
      <p:sp>
        <p:nvSpPr>
          <p:cNvPr id="5" name="Brand">
            <a:extLst xmlns:a="http://schemas.openxmlformats.org/drawingml/2006/main">
              <a:ext uri="{FF2B5EF4-FFF2-40B4-BE49-F238E27FC236}">
                <a16:creationId xmlns:a16="http://schemas.microsoft.com/office/drawing/2014/main" id="{554CE8B7-2ECB-48BE-B9B7-6CC52175D956}"/>
              </a:ext>
            </a:extLst>
          </p:cNvPr>
          <p:cNvSpPr>
            <a:spLocks xmlns:a="http://schemas.openxmlformats.org/drawingml/2006/main" noGrp="1"/>
          </p:cNvSpPr>
          <p:nvPr/>
        </p:nvSpPr>
        <p:spPr>
          <a:xfrm xmlns:a="http://schemas.openxmlformats.org/drawingml/2006/main">
            <a:off x="1965960" y="713232"/>
            <a:ext cx="438912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spc="200">
                <a:solidFill>
                  <a:schemeClr val="bg1"/>
                </a:solidFill>
              </a:rPr>
              <a:t>SOUTH-EAST ASIA</a:t>
            </a:r>
            <a:endParaRPr sz="1600"/>
          </a:p>
          <a:p xmlns:a="http://schemas.openxmlformats.org/drawingml/2006/main">
            <a:pPr marL="0" indent="0">
              <a:buNone/>
            </a:pPr>
            <a:r>
              <a:rPr sz="1600" b="1" spc="200">
                <a:solidFill>
                  <a:schemeClr val="bg1"/>
                </a:solidFill>
              </a:rPr>
              <a:t>M&amp;E ENGINEERING</a:t>
            </a:r>
            <a:endParaRPr sz="1600"/>
          </a:p>
        </p:txBody>
      </p:sp>
      <p:sp>
        <p:nvSpPr>
          <p:cNvPr id="6" name="Cover kicker">
            <a:extLst xmlns:a="http://schemas.openxmlformats.org/drawingml/2006/main">
              <a:ext uri="{FF2B5EF4-FFF2-40B4-BE49-F238E27FC236}">
                <a16:creationId xmlns:a16="http://schemas.microsoft.com/office/drawing/2014/main" id="{97D96BCC-A62B-4395-9E7D-D818476AA549}"/>
              </a:ext>
            </a:extLst>
          </p:cNvPr>
          <p:cNvSpPr>
            <a:spLocks xmlns:a="http://schemas.openxmlformats.org/drawingml/2006/main" noGrp="1"/>
          </p:cNvSpPr>
          <p:nvPr/>
        </p:nvSpPr>
        <p:spPr>
          <a:xfrm xmlns:a="http://schemas.openxmlformats.org/drawingml/2006/main">
            <a:off x="731520" y="2240280"/>
            <a:ext cx="57607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spc="400">
                <a:solidFill>
                  <a:schemeClr val="accent2"/>
                </a:solidFill>
              </a:rPr>
              <a:t>HỒ SƠ NĂNG LỰC</a:t>
            </a:r>
            <a:endParaRPr sz="1500"/>
          </a:p>
        </p:txBody>
      </p:sp>
      <p:sp>
        <p:nvSpPr>
          <p:cNvPr id="7" name="Cover title">
            <a:extLst xmlns:a="http://schemas.openxmlformats.org/drawingml/2006/main">
              <a:ext uri="{FF2B5EF4-FFF2-40B4-BE49-F238E27FC236}">
                <a16:creationId xmlns:a16="http://schemas.microsoft.com/office/drawing/2014/main" id="{FB1B575B-B47A-43A0-A597-376507582FD4}"/>
              </a:ext>
            </a:extLst>
          </p:cNvPr>
          <p:cNvSpPr>
            <a:spLocks xmlns:a="http://schemas.openxmlformats.org/drawingml/2006/main" noGrp="1"/>
          </p:cNvSpPr>
          <p:nvPr/>
        </p:nvSpPr>
        <p:spPr>
          <a:xfrm xmlns:a="http://schemas.openxmlformats.org/drawingml/2006/main">
            <a:off x="731520" y="2651760"/>
            <a:ext cx="5760720" cy="1508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3000" b="1">
                <a:solidFill>
                  <a:schemeClr val="bg1"/>
                </a:solidFill>
                <a:latin typeface="+mj-lt"/>
                <a:ea typeface="+mj-lt"/>
                <a:cs typeface="+mj-lt"/>
              </a:rPr>
              <a:t>CÔNG TY TNHH MTV</a:t>
            </a:r>
            <a:endParaRPr sz="3000"/>
          </a:p>
          <a:p xmlns:a="http://schemas.openxmlformats.org/drawingml/2006/main">
            <a:pPr marL="0" indent="0">
              <a:buNone/>
            </a:pPr>
            <a:r>
              <a:rPr sz="3000" b="1">
                <a:solidFill>
                  <a:schemeClr val="bg1"/>
                </a:solidFill>
                <a:latin typeface="+mj-lt"/>
                <a:ea typeface="+mj-lt"/>
                <a:cs typeface="+mj-lt"/>
              </a:rPr>
              <a:t>KỸ THUẬT CƠ ĐIỆN</a:t>
            </a:r>
            <a:endParaRPr sz="3000"/>
          </a:p>
          <a:p xmlns:a="http://schemas.openxmlformats.org/drawingml/2006/main">
            <a:pPr marL="0" indent="0">
              <a:buNone/>
            </a:pPr>
            <a:r>
              <a:rPr sz="3000" b="1">
                <a:solidFill>
                  <a:schemeClr val="bg1"/>
                </a:solidFill>
                <a:latin typeface="+mj-lt"/>
                <a:ea typeface="+mj-lt"/>
                <a:cs typeface="+mj-lt"/>
              </a:rPr>
              <a:t>ĐÔNG NAM Á</a:t>
            </a:r>
            <a:endParaRPr sz="3000"/>
          </a:p>
        </p:txBody>
      </p:sp>
      <p:sp>
        <p:nvSpPr>
          <p:cNvPr id="8" name="English name">
            <a:extLst xmlns:a="http://schemas.openxmlformats.org/drawingml/2006/main">
              <a:ext uri="{FF2B5EF4-FFF2-40B4-BE49-F238E27FC236}">
                <a16:creationId xmlns:a16="http://schemas.microsoft.com/office/drawing/2014/main" id="{76B6055C-A7E2-4E85-967B-B8004F2DCCAD}"/>
              </a:ext>
            </a:extLst>
          </p:cNvPr>
          <p:cNvSpPr>
            <a:spLocks xmlns:a="http://schemas.openxmlformats.org/drawingml/2006/main" noGrp="1"/>
          </p:cNvSpPr>
          <p:nvPr/>
        </p:nvSpPr>
        <p:spPr>
          <a:xfrm xmlns:a="http://schemas.openxmlformats.org/drawingml/2006/main">
            <a:off x="731520" y="4297680"/>
            <a:ext cx="576072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i="1">
                <a:solidFill>
                  <a:schemeClr val="accent6"/>
                </a:solidFill>
              </a:rPr>
              <a:t>South-East Asia Mechanical &amp; Electrical Engineering One Member Co., Ltd</a:t>
            </a:r>
            <a:endParaRPr sz="1500"/>
          </a:p>
        </p:txBody>
      </p:sp>
      <p:sp>
        <p:nvSpPr>
          <p:cNvPr id="9" name="Services">
            <a:extLst xmlns:a="http://schemas.openxmlformats.org/drawingml/2006/main">
              <a:ext uri="{FF2B5EF4-FFF2-40B4-BE49-F238E27FC236}">
                <a16:creationId xmlns:a16="http://schemas.microsoft.com/office/drawing/2014/main" id="{9BB2D3A9-1C75-452F-BE33-17DA0D625108}"/>
              </a:ext>
            </a:extLst>
          </p:cNvPr>
          <p:cNvSpPr>
            <a:spLocks xmlns:a="http://schemas.openxmlformats.org/drawingml/2006/main" noGrp="1"/>
          </p:cNvSpPr>
          <p:nvPr/>
        </p:nvSpPr>
        <p:spPr>
          <a:xfrm xmlns:a="http://schemas.openxmlformats.org/drawingml/2006/main">
            <a:off x="731520" y="4937760"/>
            <a:ext cx="576072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bg1"/>
                </a:solidFill>
              </a:rPr>
              <a:t>Tư vấn thiết kế, tư vấn giám sát, quản lý dự án, cung cấp và lắp đặt hệ thống cơ điện</a:t>
            </a:r>
            <a:endParaRPr sz="1400"/>
          </a:p>
        </p:txBody>
      </p:sp>
      <p:sp>
        <p:nvSpPr>
          <p:cNvPr id="10" name="Contact">
            <a:extLst xmlns:a="http://schemas.openxmlformats.org/drawingml/2006/main">
              <a:ext uri="{FF2B5EF4-FFF2-40B4-BE49-F238E27FC236}">
                <a16:creationId xmlns:a16="http://schemas.microsoft.com/office/drawing/2014/main" id="{B95FDB88-A8B5-4CD2-BA82-AEB3932D879E}"/>
              </a:ext>
            </a:extLst>
          </p:cNvPr>
          <p:cNvSpPr>
            <a:spLocks xmlns:a="http://schemas.openxmlformats.org/drawingml/2006/main" noGrp="1"/>
          </p:cNvSpPr>
          <p:nvPr/>
        </p:nvSpPr>
        <p:spPr>
          <a:xfrm xmlns:a="http://schemas.openxmlformats.org/drawingml/2006/main">
            <a:off x="731520" y="5715000"/>
            <a:ext cx="594360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200">
                <a:solidFill>
                  <a:schemeClr val="accent6"/>
                </a:solidFill>
              </a:rPr>
              <a:t>Địa chỉ: 7A/33/44 Thành Thái, Phường Diên Hồng, TP. Hồ Chí Minh</a:t>
            </a:r>
            <a:endParaRPr sz="1200"/>
          </a:p>
          <a:p xmlns:a="http://schemas.openxmlformats.org/drawingml/2006/main">
            <a:pPr marL="0" indent="0">
              <a:buNone/>
            </a:pPr>
            <a:r>
              <a:rPr sz="1200">
                <a:solidFill>
                  <a:schemeClr val="accent6"/>
                </a:solidFill>
              </a:rPr>
              <a:t>Điện thoại: (028) 6271 0460   |   Email: info@sea-mep.com   |   www.sea-mep.com</a:t>
            </a:r>
            <a:endParaRPr sz="1200"/>
          </a:p>
        </p:txBody>
      </p:sp>
    </p:spTree>
    <p:extLst>
      <p:ext uri="{BB962C8B-B14F-4D97-AF65-F5344CB8AC3E}">
        <p14:creationId xmlns:p14="http://schemas.microsoft.com/office/powerpoint/2010/main" val="2130489721"/>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C1BACE90-B16B-4BD9-B079-E22DA0CC1CC8}"/>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Mục lục</a:t>
            </a:r>
            <a:endParaRPr sz="3400"/>
          </a:p>
        </p:txBody>
      </p:sp>
      <p:pic>
        <p:nvPicPr>
          <p:cNvPr id="28" name="Agenda photo"/>
          <p:cNvPicPr>
            <a:picLocks xmlns:a="http://schemas.openxmlformats.org/drawingml/2006/main" noChangeAspect="1"/>
          </p:cNvPicPr>
          <p:nvPr/>
        </p:nvPicPr>
        <p:blipFill>
          <a:blip xmlns:r="http://schemas.openxmlformats.org/officeDocument/2006/relationships" xmlns:a="http://schemas.openxmlformats.org/drawingml/2006/main" r:embed="Re7b811ea9b284405"/>
          <a:stretch xmlns:a="http://schemas.openxmlformats.org/drawingml/2006/main">
            <a:fillRect l="0" t="0" r="0" b="0"/>
          </a:stretch>
        </p:blipFill>
        <p:spPr>
          <a:xfrm xmlns:a="http://schemas.openxmlformats.org/drawingml/2006/main">
            <a:off x="548640" y="1600200"/>
            <a:ext cx="4572000" cy="4434840"/>
          </a:xfrm>
          <a:prstGeom xmlns:a="http://schemas.openxmlformats.org/drawingml/2006/main" prst="rect">
            <a:avLst/>
          </a:prstGeom>
        </p:spPr>
      </p:pic>
      <p:sp>
        <p:nvSpPr>
          <p:cNvPr id="4" name="Agenda number 01">
            <a:extLst xmlns:a="http://schemas.openxmlformats.org/drawingml/2006/main">
              <a:ext uri="{FF2B5EF4-FFF2-40B4-BE49-F238E27FC236}">
                <a16:creationId xmlns:a16="http://schemas.microsoft.com/office/drawing/2014/main" id="{6E2B0706-344B-4B53-8507-F35AA417AE63}"/>
              </a:ext>
            </a:extLst>
          </p:cNvPr>
          <p:cNvSpPr>
            <a:spLocks xmlns:a="http://schemas.openxmlformats.org/drawingml/2006/main" noGrp="1"/>
          </p:cNvSpPr>
          <p:nvPr/>
        </p:nvSpPr>
        <p:spPr>
          <a:xfrm xmlns:a="http://schemas.openxmlformats.org/drawingml/2006/main">
            <a:off x="5669280" y="1691640"/>
            <a:ext cx="91440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400" b="1">
                <a:solidFill>
                  <a:schemeClr val="accent2"/>
                </a:solidFill>
                <a:latin typeface="+mj-lt"/>
                <a:ea typeface="+mj-lt"/>
                <a:cs typeface="+mj-lt"/>
              </a:rPr>
              <a:t>01</a:t>
            </a:r>
            <a:endParaRPr sz="3400"/>
          </a:p>
        </p:txBody>
      </p:sp>
      <p:sp>
        <p:nvSpPr>
          <p:cNvPr id="5" name="Agenda item 01">
            <a:extLst xmlns:a="http://schemas.openxmlformats.org/drawingml/2006/main">
              <a:ext uri="{FF2B5EF4-FFF2-40B4-BE49-F238E27FC236}">
                <a16:creationId xmlns:a16="http://schemas.microsoft.com/office/drawing/2014/main" id="{1827DE9F-C65A-49FE-ADF6-BB51C44B6814}"/>
              </a:ext>
            </a:extLst>
          </p:cNvPr>
          <p:cNvSpPr>
            <a:spLocks xmlns:a="http://schemas.openxmlformats.org/drawingml/2006/main" noGrp="1"/>
          </p:cNvSpPr>
          <p:nvPr/>
        </p:nvSpPr>
        <p:spPr>
          <a:xfrm xmlns:a="http://schemas.openxmlformats.org/drawingml/2006/main">
            <a:off x="6675120" y="1691640"/>
            <a:ext cx="493776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b="1">
                <a:solidFill>
                  <a:schemeClr val="tx2"/>
                </a:solidFill>
              </a:rPr>
              <a:t>Giới thiệu</a:t>
            </a:r>
            <a:endParaRPr sz="2000"/>
          </a:p>
          <a:p xmlns:a="http://schemas.openxmlformats.org/drawingml/2006/main">
            <a:pPr marL="0" indent="0">
              <a:buNone/>
            </a:pPr>
            <a:r>
              <a:rPr sz="1400">
                <a:solidFill>
                  <a:schemeClr val="accent4"/>
                </a:solidFill>
              </a:rPr>
              <a:t>Tổng quan, quá trình phát triển, thông tin pháp lý</a:t>
            </a:r>
            <a:endParaRPr sz="2000"/>
          </a:p>
        </p:txBody>
      </p:sp>
      <p:sp>
        <p:nvSpPr>
          <p:cNvPr id="6" name="Agenda number 02">
            <a:extLst xmlns:a="http://schemas.openxmlformats.org/drawingml/2006/main">
              <a:ext uri="{FF2B5EF4-FFF2-40B4-BE49-F238E27FC236}">
                <a16:creationId xmlns:a16="http://schemas.microsoft.com/office/drawing/2014/main" id="{510067D1-AE73-46CE-B7D6-A881FACE4E2E}"/>
              </a:ext>
            </a:extLst>
          </p:cNvPr>
          <p:cNvSpPr>
            <a:spLocks xmlns:a="http://schemas.openxmlformats.org/drawingml/2006/main" noGrp="1"/>
          </p:cNvSpPr>
          <p:nvPr/>
        </p:nvSpPr>
        <p:spPr>
          <a:xfrm xmlns:a="http://schemas.openxmlformats.org/drawingml/2006/main">
            <a:off x="5669280" y="2560320"/>
            <a:ext cx="91440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400" b="1">
                <a:solidFill>
                  <a:schemeClr val="accent2"/>
                </a:solidFill>
                <a:latin typeface="+mj-lt"/>
                <a:ea typeface="+mj-lt"/>
                <a:cs typeface="+mj-lt"/>
              </a:rPr>
              <a:t>02</a:t>
            </a:r>
            <a:endParaRPr sz="3400"/>
          </a:p>
        </p:txBody>
      </p:sp>
      <p:sp>
        <p:nvSpPr>
          <p:cNvPr id="7" name="Agenda item 02">
            <a:extLst xmlns:a="http://schemas.openxmlformats.org/drawingml/2006/main">
              <a:ext uri="{FF2B5EF4-FFF2-40B4-BE49-F238E27FC236}">
                <a16:creationId xmlns:a16="http://schemas.microsoft.com/office/drawing/2014/main" id="{D7C3AC62-EAE4-427E-9A68-D2EA931C15AC}"/>
              </a:ext>
            </a:extLst>
          </p:cNvPr>
          <p:cNvSpPr>
            <a:spLocks xmlns:a="http://schemas.openxmlformats.org/drawingml/2006/main" noGrp="1"/>
          </p:cNvSpPr>
          <p:nvPr/>
        </p:nvSpPr>
        <p:spPr>
          <a:xfrm xmlns:a="http://schemas.openxmlformats.org/drawingml/2006/main">
            <a:off x="6675120" y="2560320"/>
            <a:ext cx="493776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b="1">
                <a:solidFill>
                  <a:schemeClr val="tx2"/>
                </a:solidFill>
              </a:rPr>
              <a:t>Lĩnh vực hoạt động</a:t>
            </a:r>
            <a:endParaRPr sz="2000"/>
          </a:p>
          <a:p xmlns:a="http://schemas.openxmlformats.org/drawingml/2006/main">
            <a:pPr marL="0" indent="0">
              <a:buNone/>
            </a:pPr>
            <a:r>
              <a:rPr sz="1400">
                <a:solidFill>
                  <a:schemeClr val="accent4"/>
                </a:solidFill>
              </a:rPr>
              <a:t>Ngành nghề kinh doanh theo đăng ký</a:t>
            </a:r>
            <a:endParaRPr sz="2000"/>
          </a:p>
        </p:txBody>
      </p:sp>
      <p:sp>
        <p:nvSpPr>
          <p:cNvPr id="8" name="Agenda number 03">
            <a:extLst xmlns:a="http://schemas.openxmlformats.org/drawingml/2006/main">
              <a:ext uri="{FF2B5EF4-FFF2-40B4-BE49-F238E27FC236}">
                <a16:creationId xmlns:a16="http://schemas.microsoft.com/office/drawing/2014/main" id="{4F562DD9-50F1-4863-95F9-E4D446B81DFC}"/>
              </a:ext>
            </a:extLst>
          </p:cNvPr>
          <p:cNvSpPr>
            <a:spLocks xmlns:a="http://schemas.openxmlformats.org/drawingml/2006/main" noGrp="1"/>
          </p:cNvSpPr>
          <p:nvPr/>
        </p:nvSpPr>
        <p:spPr>
          <a:xfrm xmlns:a="http://schemas.openxmlformats.org/drawingml/2006/main">
            <a:off x="5669280" y="3429000"/>
            <a:ext cx="91440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400" b="1">
                <a:solidFill>
                  <a:schemeClr val="accent2"/>
                </a:solidFill>
                <a:latin typeface="+mj-lt"/>
                <a:ea typeface="+mj-lt"/>
                <a:cs typeface="+mj-lt"/>
              </a:rPr>
              <a:t>03</a:t>
            </a:r>
            <a:endParaRPr sz="3400"/>
          </a:p>
        </p:txBody>
      </p:sp>
      <p:sp>
        <p:nvSpPr>
          <p:cNvPr id="9" name="Agenda item 03">
            <a:extLst xmlns:a="http://schemas.openxmlformats.org/drawingml/2006/main">
              <a:ext uri="{FF2B5EF4-FFF2-40B4-BE49-F238E27FC236}">
                <a16:creationId xmlns:a16="http://schemas.microsoft.com/office/drawing/2014/main" id="{927E63E0-68A8-4956-9CFC-F13CB6BFC48F}"/>
              </a:ext>
            </a:extLst>
          </p:cNvPr>
          <p:cNvSpPr>
            <a:spLocks xmlns:a="http://schemas.openxmlformats.org/drawingml/2006/main" noGrp="1"/>
          </p:cNvSpPr>
          <p:nvPr/>
        </p:nvSpPr>
        <p:spPr>
          <a:xfrm xmlns:a="http://schemas.openxmlformats.org/drawingml/2006/main">
            <a:off x="6675120" y="3429000"/>
            <a:ext cx="493776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b="1">
                <a:solidFill>
                  <a:schemeClr val="tx2"/>
                </a:solidFill>
              </a:rPr>
              <a:t>Dịch vụ kỹ thuật cơ điện</a:t>
            </a:r>
            <a:endParaRPr sz="2000"/>
          </a:p>
          <a:p xmlns:a="http://schemas.openxmlformats.org/drawingml/2006/main">
            <a:pPr marL="0" indent="0">
              <a:buNone/>
            </a:pPr>
            <a:r>
              <a:rPr sz="1400">
                <a:solidFill>
                  <a:schemeClr val="accent4"/>
                </a:solidFill>
              </a:rPr>
              <a:t>Quy trình thực hiện, hệ thống cơ khí, điện, năng lượng tái tạo</a:t>
            </a:r>
            <a:endParaRPr sz="2000"/>
          </a:p>
        </p:txBody>
      </p:sp>
      <p:sp>
        <p:nvSpPr>
          <p:cNvPr id="10" name="Agenda number 04">
            <a:extLst xmlns:a="http://schemas.openxmlformats.org/drawingml/2006/main">
              <a:ext uri="{FF2B5EF4-FFF2-40B4-BE49-F238E27FC236}">
                <a16:creationId xmlns:a16="http://schemas.microsoft.com/office/drawing/2014/main" id="{CFBE5D50-3C15-4745-9014-FCAE576DC2D1}"/>
              </a:ext>
            </a:extLst>
          </p:cNvPr>
          <p:cNvSpPr>
            <a:spLocks xmlns:a="http://schemas.openxmlformats.org/drawingml/2006/main" noGrp="1"/>
          </p:cNvSpPr>
          <p:nvPr/>
        </p:nvSpPr>
        <p:spPr>
          <a:xfrm xmlns:a="http://schemas.openxmlformats.org/drawingml/2006/main">
            <a:off x="5669280" y="4297680"/>
            <a:ext cx="91440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400" b="1">
                <a:solidFill>
                  <a:schemeClr val="accent2"/>
                </a:solidFill>
                <a:latin typeface="+mj-lt"/>
                <a:ea typeface="+mj-lt"/>
                <a:cs typeface="+mj-lt"/>
              </a:rPr>
              <a:t>04</a:t>
            </a:r>
            <a:endParaRPr sz="3400"/>
          </a:p>
        </p:txBody>
      </p:sp>
      <p:sp>
        <p:nvSpPr>
          <p:cNvPr id="11" name="Agenda item 04">
            <a:extLst xmlns:a="http://schemas.openxmlformats.org/drawingml/2006/main">
              <a:ext uri="{FF2B5EF4-FFF2-40B4-BE49-F238E27FC236}">
                <a16:creationId xmlns:a16="http://schemas.microsoft.com/office/drawing/2014/main" id="{CBBDC13F-75A6-4024-848E-EFA8C40247D1}"/>
              </a:ext>
            </a:extLst>
          </p:cNvPr>
          <p:cNvSpPr>
            <a:spLocks xmlns:a="http://schemas.openxmlformats.org/drawingml/2006/main" noGrp="1"/>
          </p:cNvSpPr>
          <p:nvPr/>
        </p:nvSpPr>
        <p:spPr>
          <a:xfrm xmlns:a="http://schemas.openxmlformats.org/drawingml/2006/main">
            <a:off x="6675120" y="4297680"/>
            <a:ext cx="493776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b="1">
                <a:solidFill>
                  <a:schemeClr val="tx2"/>
                </a:solidFill>
              </a:rPr>
              <a:t>Nhân lực</a:t>
            </a:r>
            <a:endParaRPr sz="2000"/>
          </a:p>
          <a:p xmlns:a="http://schemas.openxmlformats.org/drawingml/2006/main">
            <a:pPr marL="0" indent="0">
              <a:buNone/>
            </a:pPr>
            <a:r>
              <a:rPr sz="1400">
                <a:solidFill>
                  <a:schemeClr val="accent4"/>
                </a:solidFill>
              </a:rPr>
              <a:t>Sơ đồ tổ chức, cơ cấu nhân sự, nhân sự chủ chốt</a:t>
            </a:r>
            <a:endParaRPr sz="2000"/>
          </a:p>
        </p:txBody>
      </p:sp>
      <p:sp>
        <p:nvSpPr>
          <p:cNvPr id="12" name="Agenda number 05">
            <a:extLst xmlns:a="http://schemas.openxmlformats.org/drawingml/2006/main">
              <a:ext uri="{FF2B5EF4-FFF2-40B4-BE49-F238E27FC236}">
                <a16:creationId xmlns:a16="http://schemas.microsoft.com/office/drawing/2014/main" id="{203FED26-C6F0-41F9-BD9B-D7C46D3AC646}"/>
              </a:ext>
            </a:extLst>
          </p:cNvPr>
          <p:cNvSpPr>
            <a:spLocks xmlns:a="http://schemas.openxmlformats.org/drawingml/2006/main" noGrp="1"/>
          </p:cNvSpPr>
          <p:nvPr/>
        </p:nvSpPr>
        <p:spPr>
          <a:xfrm xmlns:a="http://schemas.openxmlformats.org/drawingml/2006/main">
            <a:off x="5669280" y="5166360"/>
            <a:ext cx="91440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400" b="1">
                <a:solidFill>
                  <a:schemeClr val="accent2"/>
                </a:solidFill>
                <a:latin typeface="+mj-lt"/>
                <a:ea typeface="+mj-lt"/>
                <a:cs typeface="+mj-lt"/>
              </a:rPr>
              <a:t>05</a:t>
            </a:r>
            <a:endParaRPr sz="3400"/>
          </a:p>
        </p:txBody>
      </p:sp>
      <p:sp>
        <p:nvSpPr>
          <p:cNvPr id="13" name="Agenda item 05">
            <a:extLst xmlns:a="http://schemas.openxmlformats.org/drawingml/2006/main">
              <a:ext uri="{FF2B5EF4-FFF2-40B4-BE49-F238E27FC236}">
                <a16:creationId xmlns:a16="http://schemas.microsoft.com/office/drawing/2014/main" id="{ACF3D4A6-F9AF-41D1-86D7-72D042B8A35F}"/>
              </a:ext>
            </a:extLst>
          </p:cNvPr>
          <p:cNvSpPr>
            <a:spLocks xmlns:a="http://schemas.openxmlformats.org/drawingml/2006/main" noGrp="1"/>
          </p:cNvSpPr>
          <p:nvPr/>
        </p:nvSpPr>
        <p:spPr>
          <a:xfrm xmlns:a="http://schemas.openxmlformats.org/drawingml/2006/main">
            <a:off x="6675120" y="5166360"/>
            <a:ext cx="4937760" cy="6858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000" b="1">
                <a:solidFill>
                  <a:schemeClr val="tx2"/>
                </a:solidFill>
              </a:rPr>
              <a:t>Dự án tiêu biểu</a:t>
            </a:r>
            <a:endParaRPr sz="2000"/>
          </a:p>
          <a:p xmlns:a="http://schemas.openxmlformats.org/drawingml/2006/main">
            <a:pPr marL="0" indent="0">
              <a:buNone/>
            </a:pPr>
            <a:r>
              <a:rPr sz="1400">
                <a:solidFill>
                  <a:schemeClr val="accent4"/>
                </a:solidFill>
              </a:rPr>
              <a:t>39 dự án tiêu biểu giai đoạn 2007–2025</a:t>
            </a:r>
            <a:endParaRPr sz="2000"/>
          </a:p>
        </p:txBody>
      </p:sp>
      <p:sp>
        <p:nvSpPr>
          <p:cNvPr id="25" name="Slide Number Placeholder 0">
            <a:extLst xmlns:a="http://schemas.openxmlformats.org/drawingml/2006/main">
              <a:ext uri="{FF2B5EF4-FFF2-40B4-BE49-F238E27FC236}">
                <a16:creationId xmlns:a16="http://schemas.microsoft.com/office/drawing/2014/main" id="{0BF20C4A-3640-4D1D-AE05-E96843A5ECC2}"/>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a:t>
            </a:fld>
            <a:endParaRPr/>
          </a:p>
        </p:txBody>
      </p:sp>
    </p:spTree>
    <p:extLst>
      <p:ext uri="{BB962C8B-B14F-4D97-AF65-F5344CB8AC3E}">
        <p14:creationId xmlns:p14="http://schemas.microsoft.com/office/powerpoint/2010/main" val="811028868"/>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9" name="Divider photo"/>
          <p:cNvPicPr>
            <a:picLocks xmlns:a="http://schemas.openxmlformats.org/drawingml/2006/main" noChangeAspect="1"/>
          </p:cNvPicPr>
          <p:nvPr/>
        </p:nvPicPr>
        <p:blipFill>
          <a:blip xmlns:r="http://schemas.openxmlformats.org/officeDocument/2006/relationships" xmlns:a="http://schemas.openxmlformats.org/drawingml/2006/main" r:embed="R98986d4d07a34037"/>
          <a:stretch xmlns:a="http://schemas.openxmlformats.org/drawingml/2006/main">
            <a:fillRect l="0" t="0" r="0" b="0"/>
          </a:stretch>
        </p:blipFill>
        <p:spPr>
          <a:xfrm xmlns:a="http://schemas.openxmlformats.org/drawingml/2006/main">
            <a:off x="6583680" y="0"/>
            <a:ext cx="5608015" cy="6858000"/>
          </a:xfrm>
          <a:prstGeom xmlns:a="http://schemas.openxmlformats.org/drawingml/2006/main" prst="rect">
            <a:avLst/>
          </a:prstGeom>
        </p:spPr>
      </p:pic>
      <p:sp>
        <p:nvSpPr>
          <p:cNvPr id="3" name="Section number">
            <a:extLst xmlns:a="http://schemas.openxmlformats.org/drawingml/2006/main">
              <a:ext uri="{FF2B5EF4-FFF2-40B4-BE49-F238E27FC236}">
                <a16:creationId xmlns:a16="http://schemas.microsoft.com/office/drawing/2014/main" id="{C7DF83D8-3E85-4873-9E37-FB9918CD0F7F}"/>
              </a:ext>
            </a:extLst>
          </p:cNvPr>
          <p:cNvSpPr>
            <a:spLocks xmlns:a="http://schemas.openxmlformats.org/drawingml/2006/main" noGrp="1"/>
          </p:cNvSpPr>
          <p:nvPr/>
        </p:nvSpPr>
        <p:spPr>
          <a:xfrm xmlns:a="http://schemas.openxmlformats.org/drawingml/2006/main">
            <a:off x="731520" y="1325880"/>
            <a:ext cx="2743200" cy="1554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0" b="1">
                <a:solidFill>
                  <a:schemeClr val="accent2"/>
                </a:solidFill>
                <a:latin typeface="+mj-lt"/>
                <a:ea typeface="+mj-lt"/>
                <a:cs typeface="+mj-lt"/>
              </a:rPr>
              <a:t>01</a:t>
            </a:r>
            <a:endParaRPr sz="11000"/>
          </a:p>
        </p:txBody>
      </p:sp>
      <p:sp>
        <p:nvSpPr>
          <p:cNvPr id="4" name="Text 0">
            <a:extLst xmlns:a="http://schemas.openxmlformats.org/drawingml/2006/main">
              <a:ext uri="{FF2B5EF4-FFF2-40B4-BE49-F238E27FC236}">
                <a16:creationId xmlns:a16="http://schemas.microsoft.com/office/drawing/2014/main" id="{15C24A03-81F1-4455-BE1A-9CB64B6EF5E9}"/>
              </a:ext>
            </a:extLst>
          </p:cNvPr>
          <p:cNvSpPr>
            <a:spLocks xmlns:a="http://schemas.openxmlformats.org/drawingml/2006/main" noGrp="1"/>
          </p:cNvSpPr>
          <p:nvPr>
            <p:ph type="title" idx="100" hasCustomPrompt="1"/>
          </p:nvPr>
        </p:nvSpPr>
        <p:spPr>
          <a:xfrm xmlns:a="http://schemas.openxmlformats.org/drawingml/2006/main">
            <a:off x="731520" y="3063240"/>
            <a:ext cx="548640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4400" b="1">
                <a:solidFill>
                  <a:schemeClr val="bg1"/>
                </a:solidFill>
              </a:rPr>
              <a:t>Giới thiệu</a:t>
            </a:r>
            <a:endParaRPr sz="4400"/>
          </a:p>
        </p:txBody>
      </p:sp>
      <p:sp>
        <p:nvSpPr>
          <p:cNvPr id="5" name="Text 0">
            <a:extLst xmlns:a="http://schemas.openxmlformats.org/drawingml/2006/main">
              <a:ext uri="{FF2B5EF4-FFF2-40B4-BE49-F238E27FC236}">
                <a16:creationId xmlns:a16="http://schemas.microsoft.com/office/drawing/2014/main" id="{074A4263-12E4-4F21-A3D6-0E7E39C4113A}"/>
              </a:ext>
            </a:extLst>
          </p:cNvPr>
          <p:cNvSpPr>
            <a:spLocks xmlns:a="http://schemas.openxmlformats.org/drawingml/2006/main" noGrp="1"/>
          </p:cNvSpPr>
          <p:nvPr>
            <p:ph type="body" idx="101" hasCustomPrompt="1"/>
          </p:nvPr>
        </p:nvSpPr>
        <p:spPr>
          <a:xfrm xmlns:a="http://schemas.openxmlformats.org/drawingml/2006/main">
            <a:off x="731520" y="4526280"/>
            <a:ext cx="530352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1600">
                <a:solidFill>
                  <a:schemeClr val="accent6"/>
                </a:solidFill>
              </a:rPr>
              <a:t>Thành lập năm 2007, hoạt động trong lĩnh vực cơ điện công trình dân dụng và công nghiệp</a:t>
            </a:r>
            <a:endParaRPr sz="1600"/>
          </a:p>
        </p:txBody>
      </p:sp>
      <p:sp>
        <p:nvSpPr>
          <p:cNvPr id="6" name="Logo tile">
            <a:extLst xmlns:a="http://schemas.openxmlformats.org/drawingml/2006/main">
              <a:ext uri="{FF2B5EF4-FFF2-40B4-BE49-F238E27FC236}">
                <a16:creationId xmlns:a16="http://schemas.microsoft.com/office/drawing/2014/main" id="{A006529B-9215-4550-85B8-7F9ED0A6515E}"/>
              </a:ext>
            </a:extLst>
          </p:cNvPr>
          <p:cNvSpPr>
            <a:spLocks xmlns:a="http://schemas.openxmlformats.org/drawingml/2006/main" noGrp="1"/>
          </p:cNvSpPr>
          <p:nvPr/>
        </p:nvSpPr>
        <p:spPr>
          <a:xfrm xmlns:a="http://schemas.openxmlformats.org/drawingml/2006/main">
            <a:off x="731520" y="5806440"/>
            <a:ext cx="548640" cy="548640"/>
          </a:xfrm>
          <a:prstGeom xmlns:a="http://schemas.openxmlformats.org/drawingml/2006/main" prst="roundRect">
            <a:avLst>
              <a:gd name="adj" fmla="val 20000"/>
            </a:avLst>
          </a:prstGeom>
          <a:solidFill xmlns:a="http://schemas.openxmlformats.org/drawingml/2006/main">
            <a:schemeClr val="bg1"/>
          </a:solidFill>
        </p:spPr>
      </p:sp>
      <p:pic>
        <p:nvPicPr>
          <p:cNvPr id="14" name="Logo"/>
          <p:cNvPicPr>
            <a:picLocks xmlns:a="http://schemas.openxmlformats.org/drawingml/2006/main" noChangeAspect="1"/>
          </p:cNvPicPr>
          <p:nvPr/>
        </p:nvPicPr>
        <p:blipFill>
          <a:blip xmlns:r="http://schemas.openxmlformats.org/officeDocument/2006/relationships" xmlns:a="http://schemas.openxmlformats.org/drawingml/2006/main" r:embed="R90ad83eef33442df"/>
          <a:stretch xmlns:a="http://schemas.openxmlformats.org/drawingml/2006/main">
            <a:fillRect l="0" t="0" r="0" b="0"/>
          </a:stretch>
        </p:blipFill>
        <p:spPr>
          <a:xfrm xmlns:a="http://schemas.openxmlformats.org/drawingml/2006/main">
            <a:off x="780898" y="5873391"/>
            <a:ext cx="449885" cy="414738"/>
          </a:xfrm>
          <a:prstGeom xmlns:a="http://schemas.openxmlformats.org/drawingml/2006/main" prst="rect">
            <a:avLst/>
          </a:prstGeom>
        </p:spPr>
      </p:pic>
    </p:spTree>
    <p:extLst>
      <p:ext uri="{BB962C8B-B14F-4D97-AF65-F5344CB8AC3E}">
        <p14:creationId xmlns:p14="http://schemas.microsoft.com/office/powerpoint/2010/main" val="422020014"/>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C1798232-6020-41F0-B765-0BF05577BD1E}"/>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Giới thiệu chung</a:t>
            </a:r>
            <a:endParaRPr sz="3400"/>
          </a:p>
        </p:txBody>
      </p:sp>
      <p:sp>
        <p:nvSpPr>
          <p:cNvPr id="3" name="Kicker">
            <a:extLst xmlns:a="http://schemas.openxmlformats.org/drawingml/2006/main">
              <a:ext uri="{FF2B5EF4-FFF2-40B4-BE49-F238E27FC236}">
                <a16:creationId xmlns:a16="http://schemas.microsoft.com/office/drawing/2014/main" id="{B1C1CFBB-3630-4F72-8835-4BE3AAC95340}"/>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1. GIỚI THIỆU</a:t>
            </a:r>
            <a:endParaRPr sz="1200"/>
          </a:p>
        </p:txBody>
      </p:sp>
      <p:sp>
        <p:nvSpPr>
          <p:cNvPr id="4" name="Intro text">
            <a:extLst xmlns:a="http://schemas.openxmlformats.org/drawingml/2006/main">
              <a:ext uri="{FF2B5EF4-FFF2-40B4-BE49-F238E27FC236}">
                <a16:creationId xmlns:a16="http://schemas.microsoft.com/office/drawing/2014/main" id="{242E255A-07CC-47F8-94F1-0BEA424A6B46}"/>
              </a:ext>
            </a:extLst>
          </p:cNvPr>
          <p:cNvSpPr>
            <a:spLocks xmlns:a="http://schemas.openxmlformats.org/drawingml/2006/main" noGrp="1"/>
          </p:cNvSpPr>
          <p:nvPr/>
        </p:nvSpPr>
        <p:spPr>
          <a:xfrm xmlns:a="http://schemas.openxmlformats.org/drawingml/2006/main">
            <a:off x="548640" y="1600200"/>
            <a:ext cx="5943600" cy="29260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800"/>
              </a:spcAft>
              <a:buNone/>
            </a:pPr>
            <a:r>
              <a:rPr sz="1500">
                <a:solidFill>
                  <a:schemeClr val="tx1"/>
                </a:solidFill>
              </a:rPr>
              <a:t>Công ty TNHH MTV Kỹ thuật Cơ điện Đông Nam Á (SEA) được thành lập năm 2007, chuyên cung cấp dịch vụ tư vấn thiết kế, tư vấn giám sát, quản lý dự án, cung cấp và lắp đặt hệ thống cơ điện (M&amp;E) cho các công trình dân dụng và công nghiệp như biệt thự, cao ốc, khu dân cư, bệnh viện, nhà máy, khu công nghiệp và sân vận động.</a:t>
            </a:r>
            <a:endParaRPr sz="1500"/>
          </a:p>
          <a:p xmlns:a="http://schemas.openxmlformats.org/drawingml/2006/main">
            <a:pPr marL="0" indent="0">
              <a:spcAft>
                <a:spcPts val="800"/>
              </a:spcAft>
              <a:buNone/>
            </a:pPr>
            <a:r>
              <a:rPr sz="1500">
                <a:solidFill>
                  <a:schemeClr val="tx1"/>
                </a:solidFill>
              </a:rPr>
              <a:t>Đội ngũ kỹ sư và chuyên gia của SEA có nhiều năm kinh nghiệm thiết kế, giám sát và thi công, đáp ứng yêu cầu của khách hàng về chất lượng và tiến độ.</a:t>
            </a:r>
            <a:endParaRPr sz="1500"/>
          </a:p>
          <a:p xmlns:a="http://schemas.openxmlformats.org/drawingml/2006/main">
            <a:pPr marL="0" indent="0">
              <a:spcAft>
                <a:spcPts val="800"/>
              </a:spcAft>
              <a:buNone/>
            </a:pPr>
            <a:r>
              <a:rPr sz="1500">
                <a:solidFill>
                  <a:schemeClr val="tx1"/>
                </a:solidFill>
              </a:rPr>
              <a:t>Các dự án do SEA thực hiện đáp ứng tiêu chuẩn quốc tế, phù hợp với các hệ thống đánh giá công trình xanh LEED (USGBC, Hoa Kỳ) và LOTUS (VGBC, Việt Nam).</a:t>
            </a:r>
            <a:endParaRPr sz="1500"/>
          </a:p>
        </p:txBody>
      </p:sp>
      <p:pic>
        <p:nvPicPr>
          <p:cNvPr id="31" name="Intro photo"/>
          <p:cNvPicPr>
            <a:picLocks xmlns:a="http://schemas.openxmlformats.org/drawingml/2006/main" noChangeAspect="1"/>
          </p:cNvPicPr>
          <p:nvPr/>
        </p:nvPicPr>
        <p:blipFill>
          <a:blip xmlns:r="http://schemas.openxmlformats.org/officeDocument/2006/relationships" xmlns:a="http://schemas.openxmlformats.org/drawingml/2006/main" r:embed="R35d8fc70dcc2470a"/>
          <a:srcRect xmlns:a="http://schemas.openxmlformats.org/drawingml/2006/main" l="0" t="5700" r="0" b="5700"/>
          <a:stretch xmlns:a="http://schemas.openxmlformats.org/drawingml/2006/main">
            <a:fillRect l="0" t="0" r="0" b="0"/>
          </a:stretch>
        </p:blipFill>
        <p:spPr>
          <a:xfrm xmlns:a="http://schemas.openxmlformats.org/drawingml/2006/main">
            <a:off x="6766560" y="1600200"/>
            <a:ext cx="4876495" cy="2880360"/>
          </a:xfrm>
          <a:prstGeom xmlns:a="http://schemas.openxmlformats.org/drawingml/2006/main" prst="rect">
            <a:avLst/>
          </a:prstGeom>
        </p:spPr>
      </p:pic>
      <p:sp>
        <p:nvSpPr>
          <p:cNvPr id="6" name="Stat tile 1">
            <a:extLst xmlns:a="http://schemas.openxmlformats.org/drawingml/2006/main">
              <a:ext uri="{FF2B5EF4-FFF2-40B4-BE49-F238E27FC236}">
                <a16:creationId xmlns:a16="http://schemas.microsoft.com/office/drawing/2014/main" id="{EAE66ACD-FB86-4EDA-8E7B-A67D399143F1}"/>
              </a:ext>
            </a:extLst>
          </p:cNvPr>
          <p:cNvSpPr>
            <a:spLocks xmlns:a="http://schemas.openxmlformats.org/drawingml/2006/main" noGrp="1"/>
          </p:cNvSpPr>
          <p:nvPr/>
        </p:nvSpPr>
        <p:spPr>
          <a:xfrm xmlns:a="http://schemas.openxmlformats.org/drawingml/2006/main">
            <a:off x="548640" y="4754880"/>
            <a:ext cx="2567864" cy="1280160"/>
          </a:xfrm>
          <a:prstGeom xmlns:a="http://schemas.openxmlformats.org/drawingml/2006/main" prst="roundRect">
            <a:avLst>
              <a:gd name="adj" fmla="val 7143"/>
            </a:avLst>
          </a:prstGeom>
          <a:solidFill xmlns:a="http://schemas.openxmlformats.org/drawingml/2006/main">
            <a:schemeClr val="bg2"/>
          </a:solidFill>
        </p:spPr>
      </p:sp>
      <p:sp>
        <p:nvSpPr>
          <p:cNvPr id="7" name="Stat value 1">
            <a:extLst xmlns:a="http://schemas.openxmlformats.org/drawingml/2006/main">
              <a:ext uri="{FF2B5EF4-FFF2-40B4-BE49-F238E27FC236}">
                <a16:creationId xmlns:a16="http://schemas.microsoft.com/office/drawing/2014/main" id="{D41D9BA8-5C1E-4CA0-A3ED-DC64CB81B5AB}"/>
              </a:ext>
            </a:extLst>
          </p:cNvPr>
          <p:cNvSpPr>
            <a:spLocks xmlns:a="http://schemas.openxmlformats.org/drawingml/2006/main" noGrp="1"/>
          </p:cNvSpPr>
          <p:nvPr/>
        </p:nvSpPr>
        <p:spPr>
          <a:xfrm xmlns:a="http://schemas.openxmlformats.org/drawingml/2006/main">
            <a:off x="822960" y="4846320"/>
            <a:ext cx="2019224"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chemeClr val="accent1"/>
                </a:solidFill>
                <a:latin typeface="+mj-lt"/>
                <a:ea typeface="+mj-lt"/>
                <a:cs typeface="+mj-lt"/>
              </a:rPr>
              <a:t>2007</a:t>
            </a:r>
            <a:endParaRPr sz="3600"/>
          </a:p>
        </p:txBody>
      </p:sp>
      <p:sp>
        <p:nvSpPr>
          <p:cNvPr id="8" name="Stat label 1">
            <a:extLst xmlns:a="http://schemas.openxmlformats.org/drawingml/2006/main">
              <a:ext uri="{FF2B5EF4-FFF2-40B4-BE49-F238E27FC236}">
                <a16:creationId xmlns:a16="http://schemas.microsoft.com/office/drawing/2014/main" id="{F18B62D9-D108-4856-9469-E18C5F5AEC85}"/>
              </a:ext>
            </a:extLst>
          </p:cNvPr>
          <p:cNvSpPr>
            <a:spLocks xmlns:a="http://schemas.openxmlformats.org/drawingml/2006/main" noGrp="1"/>
          </p:cNvSpPr>
          <p:nvPr/>
        </p:nvSpPr>
        <p:spPr>
          <a:xfrm xmlns:a="http://schemas.openxmlformats.org/drawingml/2006/main">
            <a:off x="822960" y="5486400"/>
            <a:ext cx="201922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Năm thành lập</a:t>
            </a:r>
            <a:endParaRPr sz="1400"/>
          </a:p>
        </p:txBody>
      </p:sp>
      <p:sp>
        <p:nvSpPr>
          <p:cNvPr id="9" name="Stat tile 2">
            <a:extLst xmlns:a="http://schemas.openxmlformats.org/drawingml/2006/main">
              <a:ext uri="{FF2B5EF4-FFF2-40B4-BE49-F238E27FC236}">
                <a16:creationId xmlns:a16="http://schemas.microsoft.com/office/drawing/2014/main" id="{AB57FDCE-91A3-4B24-8CD1-61310954FA5A}"/>
              </a:ext>
            </a:extLst>
          </p:cNvPr>
          <p:cNvSpPr>
            <a:spLocks xmlns:a="http://schemas.openxmlformats.org/drawingml/2006/main" noGrp="1"/>
          </p:cNvSpPr>
          <p:nvPr/>
        </p:nvSpPr>
        <p:spPr>
          <a:xfrm xmlns:a="http://schemas.openxmlformats.org/drawingml/2006/main">
            <a:off x="3390824" y="4754880"/>
            <a:ext cx="2567864" cy="1280160"/>
          </a:xfrm>
          <a:prstGeom xmlns:a="http://schemas.openxmlformats.org/drawingml/2006/main" prst="roundRect">
            <a:avLst>
              <a:gd name="adj" fmla="val 7143"/>
            </a:avLst>
          </a:prstGeom>
          <a:solidFill xmlns:a="http://schemas.openxmlformats.org/drawingml/2006/main">
            <a:schemeClr val="bg2"/>
          </a:solidFill>
        </p:spPr>
      </p:sp>
      <p:sp>
        <p:nvSpPr>
          <p:cNvPr id="10" name="Stat value 2">
            <a:extLst xmlns:a="http://schemas.openxmlformats.org/drawingml/2006/main">
              <a:ext uri="{FF2B5EF4-FFF2-40B4-BE49-F238E27FC236}">
                <a16:creationId xmlns:a16="http://schemas.microsoft.com/office/drawing/2014/main" id="{C6394E12-7EFD-4359-AD96-633784B813DF}"/>
              </a:ext>
            </a:extLst>
          </p:cNvPr>
          <p:cNvSpPr>
            <a:spLocks xmlns:a="http://schemas.openxmlformats.org/drawingml/2006/main" noGrp="1"/>
          </p:cNvSpPr>
          <p:nvPr/>
        </p:nvSpPr>
        <p:spPr>
          <a:xfrm xmlns:a="http://schemas.openxmlformats.org/drawingml/2006/main">
            <a:off x="3665144" y="4846320"/>
            <a:ext cx="2019224"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chemeClr val="accent1"/>
                </a:solidFill>
                <a:latin typeface="+mj-lt"/>
                <a:ea typeface="+mj-lt"/>
                <a:cs typeface="+mj-lt"/>
              </a:rPr>
              <a:t>39</a:t>
            </a:r>
            <a:endParaRPr sz="3600"/>
          </a:p>
        </p:txBody>
      </p:sp>
      <p:sp>
        <p:nvSpPr>
          <p:cNvPr id="11" name="Stat label 2">
            <a:extLst xmlns:a="http://schemas.openxmlformats.org/drawingml/2006/main">
              <a:ext uri="{FF2B5EF4-FFF2-40B4-BE49-F238E27FC236}">
                <a16:creationId xmlns:a16="http://schemas.microsoft.com/office/drawing/2014/main" id="{9426EA3D-E3B3-4F9F-A234-588CFECD2F41}"/>
              </a:ext>
            </a:extLst>
          </p:cNvPr>
          <p:cNvSpPr>
            <a:spLocks xmlns:a="http://schemas.openxmlformats.org/drawingml/2006/main" noGrp="1"/>
          </p:cNvSpPr>
          <p:nvPr/>
        </p:nvSpPr>
        <p:spPr>
          <a:xfrm xmlns:a="http://schemas.openxmlformats.org/drawingml/2006/main">
            <a:off x="3665144" y="5486400"/>
            <a:ext cx="201922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Dự án tiêu biểu</a:t>
            </a:r>
            <a:endParaRPr sz="1400"/>
          </a:p>
        </p:txBody>
      </p:sp>
      <p:sp>
        <p:nvSpPr>
          <p:cNvPr id="12" name="Stat tile 3">
            <a:extLst xmlns:a="http://schemas.openxmlformats.org/drawingml/2006/main">
              <a:ext uri="{FF2B5EF4-FFF2-40B4-BE49-F238E27FC236}">
                <a16:creationId xmlns:a16="http://schemas.microsoft.com/office/drawing/2014/main" id="{0DEF371F-287D-4D9A-BD78-046D7B877631}"/>
              </a:ext>
            </a:extLst>
          </p:cNvPr>
          <p:cNvSpPr>
            <a:spLocks xmlns:a="http://schemas.openxmlformats.org/drawingml/2006/main" noGrp="1"/>
          </p:cNvSpPr>
          <p:nvPr/>
        </p:nvSpPr>
        <p:spPr>
          <a:xfrm xmlns:a="http://schemas.openxmlformats.org/drawingml/2006/main">
            <a:off x="6233008" y="4754880"/>
            <a:ext cx="2567864" cy="1280160"/>
          </a:xfrm>
          <a:prstGeom xmlns:a="http://schemas.openxmlformats.org/drawingml/2006/main" prst="roundRect">
            <a:avLst>
              <a:gd name="adj" fmla="val 7143"/>
            </a:avLst>
          </a:prstGeom>
          <a:solidFill xmlns:a="http://schemas.openxmlformats.org/drawingml/2006/main">
            <a:schemeClr val="bg2"/>
          </a:solidFill>
        </p:spPr>
      </p:sp>
      <p:sp>
        <p:nvSpPr>
          <p:cNvPr id="13" name="Stat value 3">
            <a:extLst xmlns:a="http://schemas.openxmlformats.org/drawingml/2006/main">
              <a:ext uri="{FF2B5EF4-FFF2-40B4-BE49-F238E27FC236}">
                <a16:creationId xmlns:a16="http://schemas.microsoft.com/office/drawing/2014/main" id="{68945B66-9787-4B12-B2A1-33B846B17399}"/>
              </a:ext>
            </a:extLst>
          </p:cNvPr>
          <p:cNvSpPr>
            <a:spLocks xmlns:a="http://schemas.openxmlformats.org/drawingml/2006/main" noGrp="1"/>
          </p:cNvSpPr>
          <p:nvPr/>
        </p:nvSpPr>
        <p:spPr>
          <a:xfrm xmlns:a="http://schemas.openxmlformats.org/drawingml/2006/main">
            <a:off x="6507328" y="4846320"/>
            <a:ext cx="2019224"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chemeClr val="accent1"/>
                </a:solidFill>
                <a:latin typeface="+mj-lt"/>
                <a:ea typeface="+mj-lt"/>
                <a:cs typeface="+mj-lt"/>
              </a:rPr>
              <a:t>22</a:t>
            </a:r>
            <a:endParaRPr sz="3600"/>
          </a:p>
        </p:txBody>
      </p:sp>
      <p:sp>
        <p:nvSpPr>
          <p:cNvPr id="14" name="Stat label 3">
            <a:extLst xmlns:a="http://schemas.openxmlformats.org/drawingml/2006/main">
              <a:ext uri="{FF2B5EF4-FFF2-40B4-BE49-F238E27FC236}">
                <a16:creationId xmlns:a16="http://schemas.microsoft.com/office/drawing/2014/main" id="{93FF8C58-9F5E-4017-AA14-14673FBDB080}"/>
              </a:ext>
            </a:extLst>
          </p:cNvPr>
          <p:cNvSpPr>
            <a:spLocks xmlns:a="http://schemas.openxmlformats.org/drawingml/2006/main" noGrp="1"/>
          </p:cNvSpPr>
          <p:nvPr/>
        </p:nvSpPr>
        <p:spPr>
          <a:xfrm xmlns:a="http://schemas.openxmlformats.org/drawingml/2006/main">
            <a:off x="6507328" y="5486400"/>
            <a:ext cx="201922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Kỹ sư và chuyên gia</a:t>
            </a:r>
            <a:endParaRPr sz="1400"/>
          </a:p>
        </p:txBody>
      </p:sp>
      <p:sp>
        <p:nvSpPr>
          <p:cNvPr id="15" name="Stat tile 4">
            <a:extLst xmlns:a="http://schemas.openxmlformats.org/drawingml/2006/main">
              <a:ext uri="{FF2B5EF4-FFF2-40B4-BE49-F238E27FC236}">
                <a16:creationId xmlns:a16="http://schemas.microsoft.com/office/drawing/2014/main" id="{0E130DA3-D236-46C6-AED8-126841763DCC}"/>
              </a:ext>
            </a:extLst>
          </p:cNvPr>
          <p:cNvSpPr>
            <a:spLocks xmlns:a="http://schemas.openxmlformats.org/drawingml/2006/main" noGrp="1"/>
          </p:cNvSpPr>
          <p:nvPr/>
        </p:nvSpPr>
        <p:spPr>
          <a:xfrm xmlns:a="http://schemas.openxmlformats.org/drawingml/2006/main">
            <a:off x="9075191" y="4754880"/>
            <a:ext cx="2567864" cy="1280160"/>
          </a:xfrm>
          <a:prstGeom xmlns:a="http://schemas.openxmlformats.org/drawingml/2006/main" prst="roundRect">
            <a:avLst>
              <a:gd name="adj" fmla="val 7143"/>
            </a:avLst>
          </a:prstGeom>
          <a:solidFill xmlns:a="http://schemas.openxmlformats.org/drawingml/2006/main">
            <a:schemeClr val="bg2"/>
          </a:solidFill>
        </p:spPr>
      </p:sp>
      <p:sp>
        <p:nvSpPr>
          <p:cNvPr id="16" name="Stat value 4">
            <a:extLst xmlns:a="http://schemas.openxmlformats.org/drawingml/2006/main">
              <a:ext uri="{FF2B5EF4-FFF2-40B4-BE49-F238E27FC236}">
                <a16:creationId xmlns:a16="http://schemas.microsoft.com/office/drawing/2014/main" id="{8D7C14F6-78FC-418E-A58F-E11432AE2F23}"/>
              </a:ext>
            </a:extLst>
          </p:cNvPr>
          <p:cNvSpPr>
            <a:spLocks xmlns:a="http://schemas.openxmlformats.org/drawingml/2006/main" noGrp="1"/>
          </p:cNvSpPr>
          <p:nvPr/>
        </p:nvSpPr>
        <p:spPr>
          <a:xfrm xmlns:a="http://schemas.openxmlformats.org/drawingml/2006/main">
            <a:off x="9349511" y="4846320"/>
            <a:ext cx="2019224"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3600" b="1">
                <a:solidFill>
                  <a:schemeClr val="accent1"/>
                </a:solidFill>
                <a:latin typeface="+mj-lt"/>
                <a:ea typeface="+mj-lt"/>
                <a:cs typeface="+mj-lt"/>
              </a:rPr>
              <a:t>Trên 30</a:t>
            </a:r>
            <a:endParaRPr sz="3600"/>
          </a:p>
        </p:txBody>
      </p:sp>
      <p:sp>
        <p:nvSpPr>
          <p:cNvPr id="17" name="Stat label 4">
            <a:extLst xmlns:a="http://schemas.openxmlformats.org/drawingml/2006/main">
              <a:ext uri="{FF2B5EF4-FFF2-40B4-BE49-F238E27FC236}">
                <a16:creationId xmlns:a16="http://schemas.microsoft.com/office/drawing/2014/main" id="{C8A7116B-781E-4471-8F2E-23D1A3680CE0}"/>
              </a:ext>
            </a:extLst>
          </p:cNvPr>
          <p:cNvSpPr>
            <a:spLocks xmlns:a="http://schemas.openxmlformats.org/drawingml/2006/main" noGrp="1"/>
          </p:cNvSpPr>
          <p:nvPr/>
        </p:nvSpPr>
        <p:spPr>
          <a:xfrm xmlns:a="http://schemas.openxmlformats.org/drawingml/2006/main">
            <a:off x="9349511" y="5486400"/>
            <a:ext cx="201922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Năm kinh nghiệm của Giám đốc</a:t>
            </a:r>
            <a:endParaRPr sz="1400"/>
          </a:p>
        </p:txBody>
      </p:sp>
      <p:sp>
        <p:nvSpPr>
          <p:cNvPr id="25" name="Slide Number Placeholder 0">
            <a:extLst xmlns:a="http://schemas.openxmlformats.org/drawingml/2006/main">
              <a:ext uri="{FF2B5EF4-FFF2-40B4-BE49-F238E27FC236}">
                <a16:creationId xmlns:a16="http://schemas.microsoft.com/office/drawing/2014/main" id="{1C15DADC-68E8-4972-86B6-C229D1B05CE1}"/>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4</a:t>
            </a:fld>
            <a:endParaRPr/>
          </a:p>
        </p:txBody>
      </p:sp>
      <p:sp>
        <p:nvSpPr>
          <p:cNvPr id="27" name="AI image disclosure">
            <a:extLst xmlns:a="http://schemas.openxmlformats.org/drawingml/2006/main">
              <a:ext uri="{FF2B5EF4-FFF2-40B4-BE49-F238E27FC236}">
                <a16:creationId xmlns:a16="http://schemas.microsoft.com/office/drawing/2014/main" id="{2B140B92-2175-4F48-89B1-C51CBE1D000A}"/>
              </a:ext>
            </a:extLst>
          </p:cNvPr>
          <p:cNvSpPr>
            <a:spLocks xmlns:a="http://schemas.openxmlformats.org/drawingml/2006/main" noGrp="1"/>
          </p:cNvSpPr>
          <p:nvPr/>
        </p:nvSpPr>
        <p:spPr>
          <a:xfrm xmlns:a="http://schemas.openxmlformats.org/drawingml/2006/main">
            <a:off x="6766560" y="4524375"/>
            <a:ext cx="48768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6B7A8F"/>
                </a:solidFill>
                <a:latin typeface="Arial"/>
                <a:ea typeface="Arial"/>
                <a:cs typeface="Arial"/>
              </a:defRPr>
            </a:pPr>
            <a:r>
              <a:rPr sz="900">
                <a:solidFill>
                  <a:srgbClr val="6B7A8F"/>
                </a:solidFill>
                <a:latin typeface="Arial"/>
                <a:ea typeface="Arial"/>
                <a:cs typeface="Arial"/>
              </a:rPr>
              <a:t>Ảnh minh họa tạo bằng AI</a:t>
            </a:r>
          </a:p>
        </p:txBody>
      </p:sp>
    </p:spTree>
    <p:extLst>
      <p:ext uri="{BB962C8B-B14F-4D97-AF65-F5344CB8AC3E}">
        <p14:creationId xmlns:p14="http://schemas.microsoft.com/office/powerpoint/2010/main" val="636561944"/>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16A2C4A7-D0A0-4675-B79F-C7F47273FC68}"/>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Quá trình phát triển</a:t>
            </a:r>
            <a:endParaRPr sz="3400"/>
          </a:p>
        </p:txBody>
      </p:sp>
      <p:sp>
        <p:nvSpPr>
          <p:cNvPr id="3" name="Kicker">
            <a:extLst xmlns:a="http://schemas.openxmlformats.org/drawingml/2006/main">
              <a:ext uri="{FF2B5EF4-FFF2-40B4-BE49-F238E27FC236}">
                <a16:creationId xmlns:a16="http://schemas.microsoft.com/office/drawing/2014/main" id="{230DBB83-3280-4F68-A26B-691B02659BB8}"/>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1. GIỚI THIỆU</a:t>
            </a:r>
            <a:endParaRPr sz="1200"/>
          </a:p>
        </p:txBody>
      </p:sp>
      <p:sp>
        <p:nvSpPr>
          <p:cNvPr id="4" name="Timeline line">
            <a:extLst xmlns:a="http://schemas.openxmlformats.org/drawingml/2006/main">
              <a:ext uri="{FF2B5EF4-FFF2-40B4-BE49-F238E27FC236}">
                <a16:creationId xmlns:a16="http://schemas.microsoft.com/office/drawing/2014/main" id="{1D5916D4-3CB3-421E-B6C2-D6D8D396A93A}"/>
              </a:ext>
            </a:extLst>
          </p:cNvPr>
          <p:cNvSpPr>
            <a:spLocks xmlns:a="http://schemas.openxmlformats.org/drawingml/2006/main" noGrp="1"/>
          </p:cNvSpPr>
          <p:nvPr/>
        </p:nvSpPr>
        <p:spPr>
          <a:xfrm xmlns:a="http://schemas.openxmlformats.org/drawingml/2006/main">
            <a:off x="822960" y="3794760"/>
            <a:ext cx="10561320" cy="0"/>
          </a:xfrm>
          <a:prstGeom xmlns:a="http://schemas.openxmlformats.org/drawingml/2006/main" prst="line">
            <a:avLst/>
          </a:prstGeom>
          <a:noFill xmlns:a="http://schemas.openxmlformats.org/drawingml/2006/main"/>
          <a:ln xmlns:a="http://schemas.openxmlformats.org/drawingml/2006/main" w="38100">
            <a:solidFill>
              <a:schemeClr val="accent6"/>
            </a:solidFill>
            <a:prstDash val="solid"/>
          </a:ln>
        </p:spPr>
      </p:sp>
      <p:sp>
        <p:nvSpPr>
          <p:cNvPr id="5" name="Milestone dot 2007">
            <a:extLst xmlns:a="http://schemas.openxmlformats.org/drawingml/2006/main">
              <a:ext uri="{FF2B5EF4-FFF2-40B4-BE49-F238E27FC236}">
                <a16:creationId xmlns:a16="http://schemas.microsoft.com/office/drawing/2014/main" id="{06D8D174-3B30-4520-8577-4A7C75375101}"/>
              </a:ext>
            </a:extLst>
          </p:cNvPr>
          <p:cNvSpPr>
            <a:spLocks xmlns:a="http://schemas.openxmlformats.org/drawingml/2006/main" noGrp="1"/>
          </p:cNvSpPr>
          <p:nvPr/>
        </p:nvSpPr>
        <p:spPr>
          <a:xfrm xmlns:a="http://schemas.openxmlformats.org/drawingml/2006/main">
            <a:off x="987552" y="3593592"/>
            <a:ext cx="402336" cy="402336"/>
          </a:xfrm>
          <a:prstGeom xmlns:a="http://schemas.openxmlformats.org/drawingml/2006/main" prst="ellipse">
            <a:avLst/>
          </a:prstGeom>
          <a:solidFill xmlns:a="http://schemas.openxmlformats.org/drawingml/2006/main">
            <a:schemeClr val="accent1"/>
          </a:solidFill>
          <a:ln xmlns:a="http://schemas.openxmlformats.org/drawingml/2006/main" w="38100">
            <a:solidFill>
              <a:schemeClr val="bg1"/>
            </a:solidFill>
            <a:prstDash val="solid"/>
          </a:ln>
        </p:spPr>
      </p:sp>
      <p:sp>
        <p:nvSpPr>
          <p:cNvPr id="6" name="Year 2007">
            <a:extLst xmlns:a="http://schemas.openxmlformats.org/drawingml/2006/main">
              <a:ext uri="{FF2B5EF4-FFF2-40B4-BE49-F238E27FC236}">
                <a16:creationId xmlns:a16="http://schemas.microsoft.com/office/drawing/2014/main" id="{781BCD19-A56D-40D9-9F34-826396EA9C34}"/>
              </a:ext>
            </a:extLst>
          </p:cNvPr>
          <p:cNvSpPr>
            <a:spLocks xmlns:a="http://schemas.openxmlformats.org/drawingml/2006/main" noGrp="1"/>
          </p:cNvSpPr>
          <p:nvPr/>
        </p:nvSpPr>
        <p:spPr>
          <a:xfrm xmlns:a="http://schemas.openxmlformats.org/drawingml/2006/main">
            <a:off x="548640" y="1691640"/>
            <a:ext cx="23774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chemeClr val="accent1"/>
                </a:solidFill>
                <a:latin typeface="+mj-lt"/>
                <a:ea typeface="+mj-lt"/>
                <a:cs typeface="+mj-lt"/>
              </a:rPr>
              <a:t>2007</a:t>
            </a:r>
            <a:endParaRPr sz="2400"/>
          </a:p>
        </p:txBody>
      </p:sp>
      <p:sp>
        <p:nvSpPr>
          <p:cNvPr id="7" name="Milestone 2007">
            <a:extLst xmlns:a="http://schemas.openxmlformats.org/drawingml/2006/main">
              <a:ext uri="{FF2B5EF4-FFF2-40B4-BE49-F238E27FC236}">
                <a16:creationId xmlns:a16="http://schemas.microsoft.com/office/drawing/2014/main" id="{51E31F2A-5CD4-4F35-8071-DB0105179809}"/>
              </a:ext>
            </a:extLst>
          </p:cNvPr>
          <p:cNvSpPr>
            <a:spLocks xmlns:a="http://schemas.openxmlformats.org/drawingml/2006/main" noGrp="1"/>
          </p:cNvSpPr>
          <p:nvPr/>
        </p:nvSpPr>
        <p:spPr>
          <a:xfrm xmlns:a="http://schemas.openxmlformats.org/drawingml/2006/main">
            <a:off x="548640" y="2194560"/>
            <a:ext cx="237744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400">
                <a:solidFill>
                  <a:schemeClr val="tx1"/>
                </a:solidFill>
              </a:rPr>
              <a:t>Thành lập công ty. Thiết kế, cung cấp và lắp đặt điều hòa không khí, PCCC, cấp thoát nước cho Sapphire Tower</a:t>
            </a:r>
            <a:endParaRPr sz="1400"/>
          </a:p>
        </p:txBody>
      </p:sp>
      <p:sp>
        <p:nvSpPr>
          <p:cNvPr id="8" name="Milestone dot 2010">
            <a:extLst xmlns:a="http://schemas.openxmlformats.org/drawingml/2006/main">
              <a:ext uri="{FF2B5EF4-FFF2-40B4-BE49-F238E27FC236}">
                <a16:creationId xmlns:a16="http://schemas.microsoft.com/office/drawing/2014/main" id="{93C7424D-EEF9-4BCB-8A2D-3C0E0495CFED}"/>
              </a:ext>
            </a:extLst>
          </p:cNvPr>
          <p:cNvSpPr>
            <a:spLocks xmlns:a="http://schemas.openxmlformats.org/drawingml/2006/main" noGrp="1"/>
          </p:cNvSpPr>
          <p:nvPr/>
        </p:nvSpPr>
        <p:spPr>
          <a:xfrm xmlns:a="http://schemas.openxmlformats.org/drawingml/2006/main">
            <a:off x="2953512" y="3593592"/>
            <a:ext cx="402336" cy="402336"/>
          </a:xfrm>
          <a:prstGeom xmlns:a="http://schemas.openxmlformats.org/drawingml/2006/main" prst="ellipse">
            <a:avLst/>
          </a:prstGeom>
          <a:solidFill xmlns:a="http://schemas.openxmlformats.org/drawingml/2006/main">
            <a:schemeClr val="accent1"/>
          </a:solidFill>
          <a:ln xmlns:a="http://schemas.openxmlformats.org/drawingml/2006/main" w="38100">
            <a:solidFill>
              <a:schemeClr val="bg1"/>
            </a:solidFill>
            <a:prstDash val="solid"/>
          </a:ln>
        </p:spPr>
      </p:sp>
      <p:sp>
        <p:nvSpPr>
          <p:cNvPr id="9" name="Year 2010">
            <a:extLst xmlns:a="http://schemas.openxmlformats.org/drawingml/2006/main">
              <a:ext uri="{FF2B5EF4-FFF2-40B4-BE49-F238E27FC236}">
                <a16:creationId xmlns:a16="http://schemas.microsoft.com/office/drawing/2014/main" id="{E2EC919A-7943-4058-9ED2-FB3BBE35E828}"/>
              </a:ext>
            </a:extLst>
          </p:cNvPr>
          <p:cNvSpPr>
            <a:spLocks xmlns:a="http://schemas.openxmlformats.org/drawingml/2006/main" noGrp="1"/>
          </p:cNvSpPr>
          <p:nvPr/>
        </p:nvSpPr>
        <p:spPr>
          <a:xfrm xmlns:a="http://schemas.openxmlformats.org/drawingml/2006/main">
            <a:off x="1965960" y="4160520"/>
            <a:ext cx="23774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chemeClr val="accent1"/>
                </a:solidFill>
                <a:latin typeface="+mj-lt"/>
                <a:ea typeface="+mj-lt"/>
                <a:cs typeface="+mj-lt"/>
              </a:rPr>
              <a:t>2010</a:t>
            </a:r>
            <a:endParaRPr sz="2400"/>
          </a:p>
        </p:txBody>
      </p:sp>
      <p:sp>
        <p:nvSpPr>
          <p:cNvPr id="10" name="Milestone 2010">
            <a:extLst xmlns:a="http://schemas.openxmlformats.org/drawingml/2006/main">
              <a:ext uri="{FF2B5EF4-FFF2-40B4-BE49-F238E27FC236}">
                <a16:creationId xmlns:a16="http://schemas.microsoft.com/office/drawing/2014/main" id="{D0B4DA9F-803B-4B0F-BDCA-FE8921733186}"/>
              </a:ext>
            </a:extLst>
          </p:cNvPr>
          <p:cNvSpPr>
            <a:spLocks xmlns:a="http://schemas.openxmlformats.org/drawingml/2006/main" noGrp="1"/>
          </p:cNvSpPr>
          <p:nvPr/>
        </p:nvSpPr>
        <p:spPr>
          <a:xfrm xmlns:a="http://schemas.openxmlformats.org/drawingml/2006/main">
            <a:off x="1965960" y="4663440"/>
            <a:ext cx="237744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400">
                <a:solidFill>
                  <a:schemeClr val="tx1"/>
                </a:solidFill>
              </a:rPr>
              <a:t>Thiết kế và quản lý dự án hệ thống M&amp;E cho Times Square (42 tầng), Quận 1</a:t>
            </a:r>
            <a:endParaRPr sz="1400"/>
          </a:p>
        </p:txBody>
      </p:sp>
      <p:sp>
        <p:nvSpPr>
          <p:cNvPr id="11" name="Milestone dot 2013">
            <a:extLst xmlns:a="http://schemas.openxmlformats.org/drawingml/2006/main">
              <a:ext uri="{FF2B5EF4-FFF2-40B4-BE49-F238E27FC236}">
                <a16:creationId xmlns:a16="http://schemas.microsoft.com/office/drawing/2014/main" id="{0D88D464-48E0-4F47-9F18-BCCE3F4EA876}"/>
              </a:ext>
            </a:extLst>
          </p:cNvPr>
          <p:cNvSpPr>
            <a:spLocks xmlns:a="http://schemas.openxmlformats.org/drawingml/2006/main" noGrp="1"/>
          </p:cNvSpPr>
          <p:nvPr/>
        </p:nvSpPr>
        <p:spPr>
          <a:xfrm xmlns:a="http://schemas.openxmlformats.org/drawingml/2006/main">
            <a:off x="4919472" y="3593592"/>
            <a:ext cx="402336" cy="402336"/>
          </a:xfrm>
          <a:prstGeom xmlns:a="http://schemas.openxmlformats.org/drawingml/2006/main" prst="ellipse">
            <a:avLst/>
          </a:prstGeom>
          <a:solidFill xmlns:a="http://schemas.openxmlformats.org/drawingml/2006/main">
            <a:schemeClr val="accent1"/>
          </a:solidFill>
          <a:ln xmlns:a="http://schemas.openxmlformats.org/drawingml/2006/main" w="38100">
            <a:solidFill>
              <a:schemeClr val="bg1"/>
            </a:solidFill>
            <a:prstDash val="solid"/>
          </a:ln>
        </p:spPr>
      </p:sp>
      <p:sp>
        <p:nvSpPr>
          <p:cNvPr id="12" name="Year 2013">
            <a:extLst xmlns:a="http://schemas.openxmlformats.org/drawingml/2006/main">
              <a:ext uri="{FF2B5EF4-FFF2-40B4-BE49-F238E27FC236}">
                <a16:creationId xmlns:a16="http://schemas.microsoft.com/office/drawing/2014/main" id="{F19D0B34-F50F-4821-ADDC-68602F36CF9A}"/>
              </a:ext>
            </a:extLst>
          </p:cNvPr>
          <p:cNvSpPr>
            <a:spLocks xmlns:a="http://schemas.openxmlformats.org/drawingml/2006/main" noGrp="1"/>
          </p:cNvSpPr>
          <p:nvPr/>
        </p:nvSpPr>
        <p:spPr>
          <a:xfrm xmlns:a="http://schemas.openxmlformats.org/drawingml/2006/main">
            <a:off x="3931920" y="1691640"/>
            <a:ext cx="23774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chemeClr val="accent1"/>
                </a:solidFill>
                <a:latin typeface="+mj-lt"/>
                <a:ea typeface="+mj-lt"/>
                <a:cs typeface="+mj-lt"/>
              </a:rPr>
              <a:t>2013</a:t>
            </a:r>
            <a:endParaRPr sz="2400"/>
          </a:p>
        </p:txBody>
      </p:sp>
      <p:sp>
        <p:nvSpPr>
          <p:cNvPr id="13" name="Milestone 2013">
            <a:extLst xmlns:a="http://schemas.openxmlformats.org/drawingml/2006/main">
              <a:ext uri="{FF2B5EF4-FFF2-40B4-BE49-F238E27FC236}">
                <a16:creationId xmlns:a16="http://schemas.microsoft.com/office/drawing/2014/main" id="{E6226861-4BD4-4DA3-9E33-F74EBA7168B5}"/>
              </a:ext>
            </a:extLst>
          </p:cNvPr>
          <p:cNvSpPr>
            <a:spLocks xmlns:a="http://schemas.openxmlformats.org/drawingml/2006/main" noGrp="1"/>
          </p:cNvSpPr>
          <p:nvPr/>
        </p:nvSpPr>
        <p:spPr>
          <a:xfrm xmlns:a="http://schemas.openxmlformats.org/drawingml/2006/main">
            <a:off x="3931920" y="2194560"/>
            <a:ext cx="237744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400">
                <a:solidFill>
                  <a:schemeClr val="tx1"/>
                </a:solidFill>
              </a:rPr>
              <a:t>Thiết kế MEP Làng Olympic Jaber Al-Ahmed tại Kuwait</a:t>
            </a:r>
            <a:endParaRPr sz="1400"/>
          </a:p>
        </p:txBody>
      </p:sp>
      <p:sp>
        <p:nvSpPr>
          <p:cNvPr id="14" name="Milestone dot 2017">
            <a:extLst xmlns:a="http://schemas.openxmlformats.org/drawingml/2006/main">
              <a:ext uri="{FF2B5EF4-FFF2-40B4-BE49-F238E27FC236}">
                <a16:creationId xmlns:a16="http://schemas.microsoft.com/office/drawing/2014/main" id="{BD0D6A03-A2EC-45FA-BCD3-C25B5EDE60B3}"/>
              </a:ext>
            </a:extLst>
          </p:cNvPr>
          <p:cNvSpPr>
            <a:spLocks xmlns:a="http://schemas.openxmlformats.org/drawingml/2006/main" noGrp="1"/>
          </p:cNvSpPr>
          <p:nvPr/>
        </p:nvSpPr>
        <p:spPr>
          <a:xfrm xmlns:a="http://schemas.openxmlformats.org/drawingml/2006/main">
            <a:off x="6885432" y="3593592"/>
            <a:ext cx="402336" cy="402336"/>
          </a:xfrm>
          <a:prstGeom xmlns:a="http://schemas.openxmlformats.org/drawingml/2006/main" prst="ellipse">
            <a:avLst/>
          </a:prstGeom>
          <a:solidFill xmlns:a="http://schemas.openxmlformats.org/drawingml/2006/main">
            <a:schemeClr val="accent1"/>
          </a:solidFill>
          <a:ln xmlns:a="http://schemas.openxmlformats.org/drawingml/2006/main" w="38100">
            <a:solidFill>
              <a:schemeClr val="bg1"/>
            </a:solidFill>
            <a:prstDash val="solid"/>
          </a:ln>
        </p:spPr>
      </p:sp>
      <p:sp>
        <p:nvSpPr>
          <p:cNvPr id="15" name="Year 2017">
            <a:extLst xmlns:a="http://schemas.openxmlformats.org/drawingml/2006/main">
              <a:ext uri="{FF2B5EF4-FFF2-40B4-BE49-F238E27FC236}">
                <a16:creationId xmlns:a16="http://schemas.microsoft.com/office/drawing/2014/main" id="{E422F4E0-22E2-445A-84FE-CC9DC03402E5}"/>
              </a:ext>
            </a:extLst>
          </p:cNvPr>
          <p:cNvSpPr>
            <a:spLocks xmlns:a="http://schemas.openxmlformats.org/drawingml/2006/main" noGrp="1"/>
          </p:cNvSpPr>
          <p:nvPr/>
        </p:nvSpPr>
        <p:spPr>
          <a:xfrm xmlns:a="http://schemas.openxmlformats.org/drawingml/2006/main">
            <a:off x="5897880" y="4160520"/>
            <a:ext cx="23774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chemeClr val="accent1"/>
                </a:solidFill>
                <a:latin typeface="+mj-lt"/>
                <a:ea typeface="+mj-lt"/>
                <a:cs typeface="+mj-lt"/>
              </a:rPr>
              <a:t>2017</a:t>
            </a:r>
            <a:endParaRPr sz="2400"/>
          </a:p>
        </p:txBody>
      </p:sp>
      <p:sp>
        <p:nvSpPr>
          <p:cNvPr id="16" name="Milestone 2017">
            <a:extLst xmlns:a="http://schemas.openxmlformats.org/drawingml/2006/main">
              <a:ext uri="{FF2B5EF4-FFF2-40B4-BE49-F238E27FC236}">
                <a16:creationId xmlns:a16="http://schemas.microsoft.com/office/drawing/2014/main" id="{93FB0518-80D2-41B8-BB72-C756F6A39FE6}"/>
              </a:ext>
            </a:extLst>
          </p:cNvPr>
          <p:cNvSpPr>
            <a:spLocks xmlns:a="http://schemas.openxmlformats.org/drawingml/2006/main" noGrp="1"/>
          </p:cNvSpPr>
          <p:nvPr/>
        </p:nvSpPr>
        <p:spPr>
          <a:xfrm xmlns:a="http://schemas.openxmlformats.org/drawingml/2006/main">
            <a:off x="5897880" y="4663440"/>
            <a:ext cx="237744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400">
                <a:solidFill>
                  <a:schemeClr val="tx1"/>
                </a:solidFill>
              </a:rPr>
              <a:t>Tư vấn thiết kế MEP Tòa nhà Viễn thông Tân Phong và Khu dân cư Đông Mekong</a:t>
            </a:r>
            <a:endParaRPr sz="1400"/>
          </a:p>
        </p:txBody>
      </p:sp>
      <p:sp>
        <p:nvSpPr>
          <p:cNvPr id="17" name="Milestone dot 2021">
            <a:extLst xmlns:a="http://schemas.openxmlformats.org/drawingml/2006/main">
              <a:ext uri="{FF2B5EF4-FFF2-40B4-BE49-F238E27FC236}">
                <a16:creationId xmlns:a16="http://schemas.microsoft.com/office/drawing/2014/main" id="{8455695E-30AD-4355-9E44-8329CBCD6D5B}"/>
              </a:ext>
            </a:extLst>
          </p:cNvPr>
          <p:cNvSpPr>
            <a:spLocks xmlns:a="http://schemas.openxmlformats.org/drawingml/2006/main" noGrp="1"/>
          </p:cNvSpPr>
          <p:nvPr/>
        </p:nvSpPr>
        <p:spPr>
          <a:xfrm xmlns:a="http://schemas.openxmlformats.org/drawingml/2006/main">
            <a:off x="8851392" y="3593592"/>
            <a:ext cx="402336" cy="402336"/>
          </a:xfrm>
          <a:prstGeom xmlns:a="http://schemas.openxmlformats.org/drawingml/2006/main" prst="ellipse">
            <a:avLst/>
          </a:prstGeom>
          <a:solidFill xmlns:a="http://schemas.openxmlformats.org/drawingml/2006/main">
            <a:schemeClr val="accent1"/>
          </a:solidFill>
          <a:ln xmlns:a="http://schemas.openxmlformats.org/drawingml/2006/main" w="38100">
            <a:solidFill>
              <a:schemeClr val="bg1"/>
            </a:solidFill>
            <a:prstDash val="solid"/>
          </a:ln>
        </p:spPr>
      </p:sp>
      <p:sp>
        <p:nvSpPr>
          <p:cNvPr id="18" name="Year 2021">
            <a:extLst xmlns:a="http://schemas.openxmlformats.org/drawingml/2006/main">
              <a:ext uri="{FF2B5EF4-FFF2-40B4-BE49-F238E27FC236}">
                <a16:creationId xmlns:a16="http://schemas.microsoft.com/office/drawing/2014/main" id="{8D6B13BB-6F87-4872-8F11-14596B45BBF5}"/>
              </a:ext>
            </a:extLst>
          </p:cNvPr>
          <p:cNvSpPr>
            <a:spLocks xmlns:a="http://schemas.openxmlformats.org/drawingml/2006/main" noGrp="1"/>
          </p:cNvSpPr>
          <p:nvPr/>
        </p:nvSpPr>
        <p:spPr>
          <a:xfrm xmlns:a="http://schemas.openxmlformats.org/drawingml/2006/main">
            <a:off x="7863840" y="1691640"/>
            <a:ext cx="23774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chemeClr val="accent1"/>
                </a:solidFill>
                <a:latin typeface="+mj-lt"/>
                <a:ea typeface="+mj-lt"/>
                <a:cs typeface="+mj-lt"/>
              </a:rPr>
              <a:t>2021</a:t>
            </a:r>
            <a:endParaRPr sz="2400"/>
          </a:p>
        </p:txBody>
      </p:sp>
      <p:sp>
        <p:nvSpPr>
          <p:cNvPr id="19" name="Milestone 2021">
            <a:extLst xmlns:a="http://schemas.openxmlformats.org/drawingml/2006/main">
              <a:ext uri="{FF2B5EF4-FFF2-40B4-BE49-F238E27FC236}">
                <a16:creationId xmlns:a16="http://schemas.microsoft.com/office/drawing/2014/main" id="{2461D0AD-3ECA-4355-81B0-04BA0A4909F8}"/>
              </a:ext>
            </a:extLst>
          </p:cNvPr>
          <p:cNvSpPr>
            <a:spLocks xmlns:a="http://schemas.openxmlformats.org/drawingml/2006/main" noGrp="1"/>
          </p:cNvSpPr>
          <p:nvPr/>
        </p:nvSpPr>
        <p:spPr>
          <a:xfrm xmlns:a="http://schemas.openxmlformats.org/drawingml/2006/main">
            <a:off x="7863840" y="2194560"/>
            <a:ext cx="237744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400">
                <a:solidFill>
                  <a:schemeClr val="tx1"/>
                </a:solidFill>
              </a:rPr>
              <a:t>Thiết kế và thi công hệ thống điện Nhà máy nhiệt điện thu hồi nhiệt thải 5 MW (BIWASE)</a:t>
            </a:r>
            <a:endParaRPr sz="1400"/>
          </a:p>
        </p:txBody>
      </p:sp>
      <p:sp>
        <p:nvSpPr>
          <p:cNvPr id="20" name="Milestone dot 2024">
            <a:extLst xmlns:a="http://schemas.openxmlformats.org/drawingml/2006/main">
              <a:ext uri="{FF2B5EF4-FFF2-40B4-BE49-F238E27FC236}">
                <a16:creationId xmlns:a16="http://schemas.microsoft.com/office/drawing/2014/main" id="{0E89031A-3C57-4B27-AF38-0145577526F5}"/>
              </a:ext>
            </a:extLst>
          </p:cNvPr>
          <p:cNvSpPr>
            <a:spLocks xmlns:a="http://schemas.openxmlformats.org/drawingml/2006/main" noGrp="1"/>
          </p:cNvSpPr>
          <p:nvPr/>
        </p:nvSpPr>
        <p:spPr>
          <a:xfrm xmlns:a="http://schemas.openxmlformats.org/drawingml/2006/main">
            <a:off x="10817352" y="3593592"/>
            <a:ext cx="402336" cy="402336"/>
          </a:xfrm>
          <a:prstGeom xmlns:a="http://schemas.openxmlformats.org/drawingml/2006/main" prst="ellipse">
            <a:avLst/>
          </a:prstGeom>
          <a:solidFill xmlns:a="http://schemas.openxmlformats.org/drawingml/2006/main">
            <a:schemeClr val="accent2"/>
          </a:solidFill>
          <a:ln xmlns:a="http://schemas.openxmlformats.org/drawingml/2006/main" w="38100">
            <a:solidFill>
              <a:schemeClr val="bg1"/>
            </a:solidFill>
            <a:prstDash val="solid"/>
          </a:ln>
        </p:spPr>
      </p:sp>
      <p:sp>
        <p:nvSpPr>
          <p:cNvPr id="21" name="Year 2024">
            <a:extLst xmlns:a="http://schemas.openxmlformats.org/drawingml/2006/main">
              <a:ext uri="{FF2B5EF4-FFF2-40B4-BE49-F238E27FC236}">
                <a16:creationId xmlns:a16="http://schemas.microsoft.com/office/drawing/2014/main" id="{0221FF5E-5F0A-4235-AACD-05A0ECC095FF}"/>
              </a:ext>
            </a:extLst>
          </p:cNvPr>
          <p:cNvSpPr>
            <a:spLocks xmlns:a="http://schemas.openxmlformats.org/drawingml/2006/main" noGrp="1"/>
          </p:cNvSpPr>
          <p:nvPr/>
        </p:nvSpPr>
        <p:spPr>
          <a:xfrm xmlns:a="http://schemas.openxmlformats.org/drawingml/2006/main">
            <a:off x="9265615" y="4160520"/>
            <a:ext cx="237744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2400" b="1">
                <a:solidFill>
                  <a:schemeClr val="accent2"/>
                </a:solidFill>
                <a:latin typeface="+mj-lt"/>
                <a:ea typeface="+mj-lt"/>
                <a:cs typeface="+mj-lt"/>
              </a:rPr>
              <a:t>2024</a:t>
            </a:r>
            <a:endParaRPr sz="2400"/>
          </a:p>
        </p:txBody>
      </p:sp>
      <p:sp>
        <p:nvSpPr>
          <p:cNvPr id="22" name="Milestone 2024">
            <a:extLst xmlns:a="http://schemas.openxmlformats.org/drawingml/2006/main">
              <a:ext uri="{FF2B5EF4-FFF2-40B4-BE49-F238E27FC236}">
                <a16:creationId xmlns:a16="http://schemas.microsoft.com/office/drawing/2014/main" id="{2C78FE29-0665-4F4E-AE76-9ADC76A2D395}"/>
              </a:ext>
            </a:extLst>
          </p:cNvPr>
          <p:cNvSpPr>
            <a:spLocks xmlns:a="http://schemas.openxmlformats.org/drawingml/2006/main" noGrp="1"/>
          </p:cNvSpPr>
          <p:nvPr/>
        </p:nvSpPr>
        <p:spPr>
          <a:xfrm xmlns:a="http://schemas.openxmlformats.org/drawingml/2006/main">
            <a:off x="9265615" y="4663440"/>
            <a:ext cx="2377440" cy="132588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400">
                <a:solidFill>
                  <a:schemeClr val="tx1"/>
                </a:solidFill>
              </a:rPr>
              <a:t>Tư vấn kỹ thuật và giám sát Nhà máy điện rác 500 tấn/ngày (CNIM Martin)</a:t>
            </a:r>
            <a:endParaRPr sz="1400"/>
          </a:p>
        </p:txBody>
      </p:sp>
      <p:sp>
        <p:nvSpPr>
          <p:cNvPr id="25" name="Slide Number Placeholder 0">
            <a:extLst xmlns:a="http://schemas.openxmlformats.org/drawingml/2006/main">
              <a:ext uri="{FF2B5EF4-FFF2-40B4-BE49-F238E27FC236}">
                <a16:creationId xmlns:a16="http://schemas.microsoft.com/office/drawing/2014/main" id="{E46FAF09-D51D-48D9-9DCD-36D903D78F39}"/>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5</a:t>
            </a:fld>
            <a:endParaRPr/>
          </a:p>
        </p:txBody>
      </p:sp>
    </p:spTree>
    <p:extLst>
      <p:ext uri="{BB962C8B-B14F-4D97-AF65-F5344CB8AC3E}">
        <p14:creationId xmlns:p14="http://schemas.microsoft.com/office/powerpoint/2010/main" val="849850140"/>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D5E6195E-C7FC-4314-9C04-0C32C020DC56}"/>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Thông tin pháp lý</a:t>
            </a:r>
            <a:endParaRPr sz="3400"/>
          </a:p>
        </p:txBody>
      </p:sp>
      <p:sp>
        <p:nvSpPr>
          <p:cNvPr id="3" name="Kicker">
            <a:extLst xmlns:a="http://schemas.openxmlformats.org/drawingml/2006/main">
              <a:ext uri="{FF2B5EF4-FFF2-40B4-BE49-F238E27FC236}">
                <a16:creationId xmlns:a16="http://schemas.microsoft.com/office/drawing/2014/main" id="{1B516EA0-0FDB-4593-8308-0E24CCCA50B0}"/>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1. GIỚI THIỆU</a:t>
            </a:r>
            <a:endParaRPr sz="1200"/>
          </a:p>
        </p:txBody>
      </p:sp>
      <p:sp>
        <p:nvSpPr>
          <p:cNvPr id="4" name="Info card">
            <a:extLst xmlns:a="http://schemas.openxmlformats.org/drawingml/2006/main">
              <a:ext uri="{FF2B5EF4-FFF2-40B4-BE49-F238E27FC236}">
                <a16:creationId xmlns:a16="http://schemas.microsoft.com/office/drawing/2014/main" id="{1950B6F9-401B-4884-BBE4-53EEA68DA5CA}"/>
              </a:ext>
            </a:extLst>
          </p:cNvPr>
          <p:cNvSpPr>
            <a:spLocks xmlns:a="http://schemas.openxmlformats.org/drawingml/2006/main" noGrp="1"/>
          </p:cNvSpPr>
          <p:nvPr/>
        </p:nvSpPr>
        <p:spPr>
          <a:xfrm xmlns:a="http://schemas.openxmlformats.org/drawingml/2006/main">
            <a:off x="548640" y="1600200"/>
            <a:ext cx="7040880" cy="4434840"/>
          </a:xfrm>
          <a:prstGeom xmlns:a="http://schemas.openxmlformats.org/drawingml/2006/main" prst="roundRect">
            <a:avLst>
              <a:gd name="adj" fmla="val 2062"/>
            </a:avLst>
          </a:prstGeom>
          <a:solidFill xmlns:a="http://schemas.openxmlformats.org/drawingml/2006/main">
            <a:schemeClr val="bg2"/>
          </a:solidFill>
        </p:spPr>
      </p:sp>
      <p:graphicFrame>
        <p:nvGraphicFramePr>
          <p:cNvPr id="31" name="Info table"/>
          <p:cNvGraphicFramePr/>
          <p:nvPr/>
        </p:nvGraphicFramePr>
        <p:xfrm>
          <a:off xmlns:a="http://schemas.openxmlformats.org/drawingml/2006/main" x="822960" y="1801368"/>
          <a:ext xmlns:a="http://schemas.openxmlformats.org/drawingml/2006/main" cx="6492240" cy="914400"/>
        </p:xfrm>
        <a:graphic xmlns:a="http://schemas.openxmlformats.org/drawingml/2006/main">
          <a:graphicData uri="http://schemas.openxmlformats.org/drawingml/2006/table">
            <a:tbl>
              <a:tblPr/>
              <a:tblGrid>
                <a:gridCol w="2011680"/>
                <a:gridCol w="4480560"/>
              </a:tblGrid>
              <a:tr h="402336">
                <a:tc>
                  <a:txBody>
                    <a:bodyPr/>
                    <a:lstStyle/>
                    <a:p>
                      <a:pPr marL="0" indent="0">
                        <a:buNone/>
                      </a:pPr>
                      <a:r>
                        <a:rPr sz="1400" b="1">
                          <a:solidFill>
                            <a:schemeClr val="accent4"/>
                          </a:solidFill>
                        </a:rPr>
                        <a:t>Tên công ty</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Công ty TNHH MTV Kỹ thuật Cơ điện Đông Nam Á</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Tên tiếng Anh</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South-East Asia M&amp;E Engineering Co., Ltd</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Ngày thành lập</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17/11/2007</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Mã số thuế</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0305333074</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Địa chỉ</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7A/33/44 Thành Thái, Phường Diên Hồng, TP. Hồ Chí Minh</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Điện thoại</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(028) 6271 0460</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Email</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info@sea-mep.com</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Website</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www.sea-mep.com</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Người đại diện</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Ông Lâm Thanh Hùng, Giám đốc</a:t>
                      </a:r>
                      <a:endParaRPr sz="1400"/>
                    </a:p>
                  </a:txBody>
                  <a:tcPr marL="0" marR="45720" marT="0" marB="0" anchor="ctr">
                    <a:lnL w="0" cmpd="sng">
                      <a:noFill/>
                    </a:lnL>
                    <a:lnR w="0" cmpd="sng">
                      <a:noFill/>
                    </a:lnR>
                    <a:lnT w="0" cmpd="sng">
                      <a:noFill/>
                    </a:lnT>
                    <a:lnB w="0" cmpd="sng">
                      <a:noFill/>
                    </a:lnB>
                  </a:tcPr>
                </a:tc>
              </a:tr>
              <a:tr h="402336">
                <a:tc>
                  <a:txBody>
                    <a:bodyPr/>
                    <a:lstStyle/>
                    <a:p>
                      <a:pPr marL="0" indent="0">
                        <a:buNone/>
                      </a:pPr>
                      <a:r>
                        <a:rPr sz="1400" b="1">
                          <a:solidFill>
                            <a:schemeClr val="accent4"/>
                          </a:solidFill>
                        </a:rPr>
                        <a:t>Chứng chỉ năng lực</a:t>
                      </a:r>
                      <a:endParaRPr sz="1400"/>
                    </a:p>
                  </a:txBody>
                  <a:tcPr marL="0" marR="45720" marT="0" marB="0" anchor="ctr">
                    <a:lnL w="0" cmpd="sng">
                      <a:noFill/>
                    </a:lnL>
                    <a:lnR w="0" cmpd="sng">
                      <a:noFill/>
                    </a:lnR>
                    <a:lnT w="0" cmpd="sng">
                      <a:noFill/>
                    </a:lnT>
                    <a:lnB w="0" cmpd="sng">
                      <a:noFill/>
                    </a:lnB>
                  </a:tcPr>
                </a:tc>
                <a:tc>
                  <a:txBody>
                    <a:bodyPr/>
                    <a:lstStyle/>
                    <a:p>
                      <a:pPr marL="0" indent="0">
                        <a:buNone/>
                      </a:pPr>
                      <a:r>
                        <a:rPr sz="1400" b="1">
                          <a:solidFill>
                            <a:schemeClr val="tx1"/>
                          </a:solidFill>
                        </a:rPr>
                        <a:t>Số BXD-00001513 do Bộ Xây dựng cấp</a:t>
                      </a:r>
                      <a:endParaRPr sz="1400"/>
                    </a:p>
                  </a:txBody>
                  <a:tcPr marL="0" marR="45720" marT="0" marB="0" anchor="ctr">
                    <a:lnL w="0" cmpd="sng">
                      <a:noFill/>
                    </a:lnL>
                    <a:lnR w="0" cmpd="sng">
                      <a:noFill/>
                    </a:lnR>
                    <a:lnT w="0" cmpd="sng">
                      <a:noFill/>
                    </a:lnT>
                    <a:lnB w="0" cmpd="sng">
                      <a:noFill/>
                    </a:lnB>
                  </a:tcPr>
                </a:tc>
              </a:tr>
            </a:tbl>
          </a:graphicData>
        </a:graphic>
      </p:graphicFrame>
      <p:pic>
        <p:nvPicPr>
          <p:cNvPr id="32" name="Certificate"/>
          <p:cNvPicPr>
            <a:picLocks xmlns:a="http://schemas.openxmlformats.org/drawingml/2006/main" noChangeAspect="1"/>
          </p:cNvPicPr>
          <p:nvPr/>
        </p:nvPicPr>
        <p:blipFill>
          <a:blip xmlns:r="http://schemas.openxmlformats.org/officeDocument/2006/relationships" xmlns:a="http://schemas.openxmlformats.org/drawingml/2006/main" r:embed="R51094f74965a4f96"/>
          <a:stretch xmlns:a="http://schemas.openxmlformats.org/drawingml/2006/main">
            <a:fillRect l="0" t="0" r="0" b="0"/>
          </a:stretch>
        </p:blipFill>
        <p:spPr>
          <a:xfrm xmlns:a="http://schemas.openxmlformats.org/drawingml/2006/main">
            <a:off x="8243316" y="1600200"/>
            <a:ext cx="2743200" cy="3887031"/>
          </a:xfrm>
          <a:prstGeom xmlns:a="http://schemas.openxmlformats.org/drawingml/2006/main" prst="rect">
            <a:avLst/>
          </a:prstGeom>
          <a:effectLst xmlns:a="http://schemas.openxmlformats.org/drawingml/2006/main">
            <a:outerShdw blurRad="127000" dist="38100" dir="5400000" sx="100000" sy="100000" kx="0" ky="0" algn="bl" rotWithShape="0">
              <a:srgbClr val="0B2A4A">
                <a:alpha val="18000"/>
              </a:srgbClr>
            </a:outerShdw>
          </a:effectLst>
        </p:spPr>
      </p:pic>
      <p:sp>
        <p:nvSpPr>
          <p:cNvPr id="7" name="Certificate caption">
            <a:extLst xmlns:a="http://schemas.openxmlformats.org/drawingml/2006/main">
              <a:ext uri="{FF2B5EF4-FFF2-40B4-BE49-F238E27FC236}">
                <a16:creationId xmlns:a16="http://schemas.microsoft.com/office/drawing/2014/main" id="{AFD11858-6894-4B00-ABC1-96B87BF5F984}"/>
              </a:ext>
            </a:extLst>
          </p:cNvPr>
          <p:cNvSpPr>
            <a:spLocks xmlns:a="http://schemas.openxmlformats.org/drawingml/2006/main" noGrp="1"/>
          </p:cNvSpPr>
          <p:nvPr/>
        </p:nvSpPr>
        <p:spPr>
          <a:xfrm xmlns:a="http://schemas.openxmlformats.org/drawingml/2006/main">
            <a:off x="7589520" y="5596959"/>
            <a:ext cx="4050792" cy="4572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200" i="1">
                <a:solidFill>
                  <a:schemeClr val="accent4"/>
                </a:solidFill>
              </a:rPr>
              <a:t>Chứng chỉ năng lực hoạt động xây dựng số BXD-00001513</a:t>
            </a:r>
            <a:endParaRPr sz="1200"/>
          </a:p>
        </p:txBody>
      </p:sp>
      <p:sp>
        <p:nvSpPr>
          <p:cNvPr id="25" name="Slide Number Placeholder 0">
            <a:extLst xmlns:a="http://schemas.openxmlformats.org/drawingml/2006/main">
              <a:ext uri="{FF2B5EF4-FFF2-40B4-BE49-F238E27FC236}">
                <a16:creationId xmlns:a16="http://schemas.microsoft.com/office/drawing/2014/main" id="{550E9F3E-D7CE-4EAA-BF21-328D515CCD51}"/>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6</a:t>
            </a:fld>
            <a:endParaRPr/>
          </a:p>
        </p:txBody>
      </p:sp>
    </p:spTree>
    <p:extLst>
      <p:ext uri="{BB962C8B-B14F-4D97-AF65-F5344CB8AC3E}">
        <p14:creationId xmlns:p14="http://schemas.microsoft.com/office/powerpoint/2010/main" val="1414162309"/>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10" name="Divider photo"/>
          <p:cNvPicPr>
            <a:picLocks xmlns:a="http://schemas.openxmlformats.org/drawingml/2006/main" noChangeAspect="1"/>
          </p:cNvPicPr>
          <p:nvPr/>
        </p:nvPicPr>
        <p:blipFill>
          <a:blip xmlns:r="http://schemas.openxmlformats.org/officeDocument/2006/relationships" xmlns:a="http://schemas.openxmlformats.org/drawingml/2006/main" r:embed="Rfa68fb8ebac94951"/>
          <a:srcRect xmlns:a="http://schemas.openxmlformats.org/drawingml/2006/main" l="0" t="1067" r="0" b="1067"/>
          <a:stretch xmlns:a="http://schemas.openxmlformats.org/drawingml/2006/main">
            <a:fillRect l="0" t="0" r="0" b="0"/>
          </a:stretch>
        </p:blipFill>
        <p:spPr>
          <a:xfrm xmlns:a="http://schemas.openxmlformats.org/drawingml/2006/main">
            <a:off x="6583680" y="0"/>
            <a:ext cx="5608015" cy="6858000"/>
          </a:xfrm>
          <a:prstGeom xmlns:a="http://schemas.openxmlformats.org/drawingml/2006/main" prst="rect">
            <a:avLst/>
          </a:prstGeom>
        </p:spPr>
      </p:pic>
      <p:sp>
        <p:nvSpPr>
          <p:cNvPr id="3" name="Section number">
            <a:extLst xmlns:a="http://schemas.openxmlformats.org/drawingml/2006/main">
              <a:ext uri="{FF2B5EF4-FFF2-40B4-BE49-F238E27FC236}">
                <a16:creationId xmlns:a16="http://schemas.microsoft.com/office/drawing/2014/main" id="{C6AB0192-509D-4EC5-B6AE-3DAA3C91BA07}"/>
              </a:ext>
            </a:extLst>
          </p:cNvPr>
          <p:cNvSpPr>
            <a:spLocks xmlns:a="http://schemas.openxmlformats.org/drawingml/2006/main" noGrp="1"/>
          </p:cNvSpPr>
          <p:nvPr/>
        </p:nvSpPr>
        <p:spPr>
          <a:xfrm xmlns:a="http://schemas.openxmlformats.org/drawingml/2006/main">
            <a:off x="731520" y="1325880"/>
            <a:ext cx="2743200" cy="1554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0" b="1">
                <a:solidFill>
                  <a:schemeClr val="accent2"/>
                </a:solidFill>
                <a:latin typeface="+mj-lt"/>
                <a:ea typeface="+mj-lt"/>
                <a:cs typeface="+mj-lt"/>
              </a:rPr>
              <a:t>02</a:t>
            </a:r>
            <a:endParaRPr sz="11000"/>
          </a:p>
        </p:txBody>
      </p:sp>
      <p:sp>
        <p:nvSpPr>
          <p:cNvPr id="4" name="Text 0">
            <a:extLst xmlns:a="http://schemas.openxmlformats.org/drawingml/2006/main">
              <a:ext uri="{FF2B5EF4-FFF2-40B4-BE49-F238E27FC236}">
                <a16:creationId xmlns:a16="http://schemas.microsoft.com/office/drawing/2014/main" id="{3F942FFE-036B-4000-9C97-720011BDED78}"/>
              </a:ext>
            </a:extLst>
          </p:cNvPr>
          <p:cNvSpPr>
            <a:spLocks xmlns:a="http://schemas.openxmlformats.org/drawingml/2006/main" noGrp="1"/>
          </p:cNvSpPr>
          <p:nvPr>
            <p:ph type="title" idx="100" hasCustomPrompt="1"/>
          </p:nvPr>
        </p:nvSpPr>
        <p:spPr>
          <a:xfrm xmlns:a="http://schemas.openxmlformats.org/drawingml/2006/main">
            <a:off x="731520" y="3063240"/>
            <a:ext cx="548640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4400" b="1">
                <a:solidFill>
                  <a:schemeClr val="bg1"/>
                </a:solidFill>
              </a:rPr>
              <a:t>Lĩnh vực hoạt động</a:t>
            </a:r>
            <a:endParaRPr sz="4400"/>
          </a:p>
        </p:txBody>
      </p:sp>
      <p:sp>
        <p:nvSpPr>
          <p:cNvPr id="5" name="Text 0">
            <a:extLst xmlns:a="http://schemas.openxmlformats.org/drawingml/2006/main">
              <a:ext uri="{FF2B5EF4-FFF2-40B4-BE49-F238E27FC236}">
                <a16:creationId xmlns:a16="http://schemas.microsoft.com/office/drawing/2014/main" id="{49F26107-8204-4220-8C6A-F499382A3E4B}"/>
              </a:ext>
            </a:extLst>
          </p:cNvPr>
          <p:cNvSpPr>
            <a:spLocks xmlns:a="http://schemas.openxmlformats.org/drawingml/2006/main" noGrp="1"/>
          </p:cNvSpPr>
          <p:nvPr>
            <p:ph type="body" idx="101" hasCustomPrompt="1"/>
          </p:nvPr>
        </p:nvSpPr>
        <p:spPr>
          <a:xfrm xmlns:a="http://schemas.openxmlformats.org/drawingml/2006/main">
            <a:off x="731520" y="4526280"/>
            <a:ext cx="530352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1600">
                <a:solidFill>
                  <a:schemeClr val="accent6"/>
                </a:solidFill>
              </a:rPr>
              <a:t>Tư vấn thiết kế, thi công lắp đặt, cung cấp vật tư và thiết bị cơ điện</a:t>
            </a:r>
            <a:endParaRPr sz="1600"/>
          </a:p>
        </p:txBody>
      </p:sp>
      <p:sp>
        <p:nvSpPr>
          <p:cNvPr id="6" name="Logo tile">
            <a:extLst xmlns:a="http://schemas.openxmlformats.org/drawingml/2006/main">
              <a:ext uri="{FF2B5EF4-FFF2-40B4-BE49-F238E27FC236}">
                <a16:creationId xmlns:a16="http://schemas.microsoft.com/office/drawing/2014/main" id="{B87C521E-A53B-414E-8328-E2CDD9933672}"/>
              </a:ext>
            </a:extLst>
          </p:cNvPr>
          <p:cNvSpPr>
            <a:spLocks xmlns:a="http://schemas.openxmlformats.org/drawingml/2006/main" noGrp="1"/>
          </p:cNvSpPr>
          <p:nvPr/>
        </p:nvSpPr>
        <p:spPr>
          <a:xfrm xmlns:a="http://schemas.openxmlformats.org/drawingml/2006/main">
            <a:off x="731520" y="5806440"/>
            <a:ext cx="548640" cy="548640"/>
          </a:xfrm>
          <a:prstGeom xmlns:a="http://schemas.openxmlformats.org/drawingml/2006/main" prst="roundRect">
            <a:avLst>
              <a:gd name="adj" fmla="val 20000"/>
            </a:avLst>
          </a:prstGeom>
          <a:solidFill xmlns:a="http://schemas.openxmlformats.org/drawingml/2006/main">
            <a:schemeClr val="bg1"/>
          </a:solidFill>
        </p:spPr>
      </p:sp>
      <p:pic>
        <p:nvPicPr>
          <p:cNvPr id="15" name="Logo"/>
          <p:cNvPicPr>
            <a:picLocks xmlns:a="http://schemas.openxmlformats.org/drawingml/2006/main" noChangeAspect="1"/>
          </p:cNvPicPr>
          <p:nvPr/>
        </p:nvPicPr>
        <p:blipFill>
          <a:blip xmlns:r="http://schemas.openxmlformats.org/officeDocument/2006/relationships" xmlns:a="http://schemas.openxmlformats.org/drawingml/2006/main" r:embed="R137f39dac9274341"/>
          <a:stretch xmlns:a="http://schemas.openxmlformats.org/drawingml/2006/main">
            <a:fillRect l="0" t="0" r="0" b="0"/>
          </a:stretch>
        </p:blipFill>
        <p:spPr>
          <a:xfrm xmlns:a="http://schemas.openxmlformats.org/drawingml/2006/main">
            <a:off x="780898" y="5873391"/>
            <a:ext cx="449885" cy="414738"/>
          </a:xfrm>
          <a:prstGeom xmlns:a="http://schemas.openxmlformats.org/drawingml/2006/main" prst="rect">
            <a:avLst/>
          </a:prstGeom>
        </p:spPr>
      </p:pic>
      <p:sp>
        <p:nvSpPr>
          <p:cNvPr id="9" name="AI image disclosure">
            <a:extLst xmlns:a="http://schemas.openxmlformats.org/drawingml/2006/main">
              <a:ext uri="{FF2B5EF4-FFF2-40B4-BE49-F238E27FC236}">
                <a16:creationId xmlns:a16="http://schemas.microsoft.com/office/drawing/2014/main" id="{EA687ACB-E2C9-4FEC-BF18-D104439431E5}"/>
              </a:ext>
            </a:extLst>
          </p:cNvPr>
          <p:cNvSpPr>
            <a:spLocks xmlns:a="http://schemas.openxmlformats.org/drawingml/2006/main" noGrp="1"/>
          </p:cNvSpPr>
          <p:nvPr/>
        </p:nvSpPr>
        <p:spPr>
          <a:xfrm xmlns:a="http://schemas.openxmlformats.org/drawingml/2006/main">
            <a:off x="1485900" y="6010275"/>
            <a:ext cx="457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C4D5E8"/>
                </a:solidFill>
                <a:latin typeface="Arial"/>
                <a:ea typeface="Arial"/>
                <a:cs typeface="Arial"/>
              </a:defRPr>
            </a:pPr>
            <a:r>
              <a:rPr sz="900">
                <a:solidFill>
                  <a:srgbClr val="C4D5E8"/>
                </a:solidFill>
                <a:latin typeface="Arial"/>
                <a:ea typeface="Arial"/>
                <a:cs typeface="Arial"/>
              </a:rPr>
              <a:t>Ảnh minh họa tạo bằng AI</a:t>
            </a:r>
          </a:p>
        </p:txBody>
      </p:sp>
    </p:spTree>
    <p:extLst>
      <p:ext uri="{BB962C8B-B14F-4D97-AF65-F5344CB8AC3E}">
        <p14:creationId xmlns:p14="http://schemas.microsoft.com/office/powerpoint/2010/main" val="854644903"/>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210736DA-4665-4A9A-9FC6-2F58BB2C2FE7}"/>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Ngành nghề kinh doanh</a:t>
            </a:r>
            <a:endParaRPr sz="3400"/>
          </a:p>
        </p:txBody>
      </p:sp>
      <p:sp>
        <p:nvSpPr>
          <p:cNvPr id="3" name="Kicker">
            <a:extLst xmlns:a="http://schemas.openxmlformats.org/drawingml/2006/main">
              <a:ext uri="{FF2B5EF4-FFF2-40B4-BE49-F238E27FC236}">
                <a16:creationId xmlns:a16="http://schemas.microsoft.com/office/drawing/2014/main" id="{5E5B47F5-8448-47AE-8294-66F99BF4D292}"/>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2. LĨNH VỰC HOẠT ĐỘNG</a:t>
            </a:r>
            <a:endParaRPr sz="1200"/>
          </a:p>
        </p:txBody>
      </p:sp>
      <p:sp>
        <p:nvSpPr>
          <p:cNvPr id="4" name="Business card 1">
            <a:extLst xmlns:a="http://schemas.openxmlformats.org/drawingml/2006/main">
              <a:ext uri="{FF2B5EF4-FFF2-40B4-BE49-F238E27FC236}">
                <a16:creationId xmlns:a16="http://schemas.microsoft.com/office/drawing/2014/main" id="{DBC643BC-99E6-4338-BA3C-A08141252DB7}"/>
              </a:ext>
            </a:extLst>
          </p:cNvPr>
          <p:cNvSpPr>
            <a:spLocks xmlns:a="http://schemas.openxmlformats.org/drawingml/2006/main" noGrp="1"/>
          </p:cNvSpPr>
          <p:nvPr/>
        </p:nvSpPr>
        <p:spPr>
          <a:xfrm xmlns:a="http://schemas.openxmlformats.org/drawingml/2006/main">
            <a:off x="548640" y="1600200"/>
            <a:ext cx="3515258" cy="2080260"/>
          </a:xfrm>
          <a:prstGeom xmlns:a="http://schemas.openxmlformats.org/drawingml/2006/main" prst="roundRect">
            <a:avLst>
              <a:gd name="adj" fmla="val 4396"/>
            </a:avLst>
          </a:prstGeom>
          <a:solidFill xmlns:a="http://schemas.openxmlformats.org/drawingml/2006/main">
            <a:schemeClr val="tx2"/>
          </a:solidFill>
        </p:spPr>
      </p:sp>
      <p:sp>
        <p:nvSpPr>
          <p:cNvPr id="5" name="Icon circle 1">
            <a:extLst xmlns:a="http://schemas.openxmlformats.org/drawingml/2006/main">
              <a:ext uri="{FF2B5EF4-FFF2-40B4-BE49-F238E27FC236}">
                <a16:creationId xmlns:a16="http://schemas.microsoft.com/office/drawing/2014/main" id="{6DC853E5-08DA-4C67-B0CA-162C218194D9}"/>
              </a:ext>
            </a:extLst>
          </p:cNvPr>
          <p:cNvSpPr>
            <a:spLocks xmlns:a="http://schemas.openxmlformats.org/drawingml/2006/main" noGrp="1"/>
          </p:cNvSpPr>
          <p:nvPr/>
        </p:nvSpPr>
        <p:spPr>
          <a:xfrm xmlns:a="http://schemas.openxmlformats.org/drawingml/2006/main">
            <a:off x="822960" y="1874520"/>
            <a:ext cx="566928" cy="566928"/>
          </a:xfrm>
          <a:prstGeom xmlns:a="http://schemas.openxmlformats.org/drawingml/2006/main" prst="ellipse">
            <a:avLst/>
          </a:prstGeom>
          <a:solidFill xmlns:a="http://schemas.openxmlformats.org/drawingml/2006/main">
            <a:schemeClr val="accent2"/>
          </a:solidFill>
        </p:spPr>
      </p:sp>
      <p:pic>
        <p:nvPicPr>
          <p:cNvPr id="42" name="Icon 1"/>
          <p:cNvPicPr>
            <a:picLocks xmlns:a="http://schemas.openxmlformats.org/drawingml/2006/main" noChangeAspect="1"/>
          </p:cNvPicPr>
          <p:nvPr/>
        </p:nvPicPr>
        <p:blipFill>
          <a:blip xmlns:r="http://schemas.openxmlformats.org/officeDocument/2006/relationships" xmlns:a="http://schemas.openxmlformats.org/drawingml/2006/main" r:embed="R22bc0e1d54dd4f7a"/>
          <a:stretch xmlns:a="http://schemas.openxmlformats.org/drawingml/2006/main">
            <a:fillRect l="0" t="0" r="0" b="0"/>
          </a:stretch>
        </p:blipFill>
        <p:spPr>
          <a:xfrm xmlns:a="http://schemas.openxmlformats.org/drawingml/2006/main">
            <a:off x="960120" y="2011680"/>
            <a:ext cx="292608" cy="292608"/>
          </a:xfrm>
          <a:prstGeom xmlns:a="http://schemas.openxmlformats.org/drawingml/2006/main" prst="rect">
            <a:avLst/>
          </a:prstGeom>
        </p:spPr>
      </p:pic>
      <p:sp>
        <p:nvSpPr>
          <p:cNvPr id="7" name="Business title 1">
            <a:extLst xmlns:a="http://schemas.openxmlformats.org/drawingml/2006/main">
              <a:ext uri="{FF2B5EF4-FFF2-40B4-BE49-F238E27FC236}">
                <a16:creationId xmlns:a16="http://schemas.microsoft.com/office/drawing/2014/main" id="{3059FA88-8A21-4000-A0D3-4F13D48B60BB}"/>
              </a:ext>
            </a:extLst>
          </p:cNvPr>
          <p:cNvSpPr>
            <a:spLocks xmlns:a="http://schemas.openxmlformats.org/drawingml/2006/main" noGrp="1"/>
          </p:cNvSpPr>
          <p:nvPr/>
        </p:nvSpPr>
        <p:spPr>
          <a:xfrm xmlns:a="http://schemas.openxmlformats.org/drawingml/2006/main">
            <a:off x="1554480" y="1828800"/>
            <a:ext cx="2280818"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bg1"/>
                </a:solidFill>
              </a:rPr>
              <a:t>Tư vấn kỹ thuật và thiết kế cơ điện</a:t>
            </a:r>
            <a:endParaRPr sz="1600"/>
          </a:p>
        </p:txBody>
      </p:sp>
      <p:sp>
        <p:nvSpPr>
          <p:cNvPr id="8" name="Business desc 1">
            <a:extLst xmlns:a="http://schemas.openxmlformats.org/drawingml/2006/main">
              <a:ext uri="{FF2B5EF4-FFF2-40B4-BE49-F238E27FC236}">
                <a16:creationId xmlns:a16="http://schemas.microsoft.com/office/drawing/2014/main" id="{2EC6E178-AE6D-4B56-A350-40D059B921EB}"/>
              </a:ext>
            </a:extLst>
          </p:cNvPr>
          <p:cNvSpPr>
            <a:spLocks xmlns:a="http://schemas.openxmlformats.org/drawingml/2006/main" noGrp="1"/>
          </p:cNvSpPr>
          <p:nvPr/>
        </p:nvSpPr>
        <p:spPr>
          <a:xfrm xmlns:a="http://schemas.openxmlformats.org/drawingml/2006/main">
            <a:off x="822960" y="2624328"/>
            <a:ext cx="2966618" cy="8915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accent6"/>
                </a:solidFill>
              </a:rPr>
              <a:t>Thiết kế cơ điện công trình; giám sát lắp đặt hệ thống điện và thiết bị công trình dân dụng, công nghiệp.</a:t>
            </a:r>
            <a:endParaRPr sz="1400"/>
          </a:p>
        </p:txBody>
      </p:sp>
      <p:sp>
        <p:nvSpPr>
          <p:cNvPr id="9" name="Main tag">
            <a:extLst xmlns:a="http://schemas.openxmlformats.org/drawingml/2006/main">
              <a:ext uri="{FF2B5EF4-FFF2-40B4-BE49-F238E27FC236}">
                <a16:creationId xmlns:a16="http://schemas.microsoft.com/office/drawing/2014/main" id="{0A9D5C08-808E-435C-97AA-4BC9ED08C5E9}"/>
              </a:ext>
            </a:extLst>
          </p:cNvPr>
          <p:cNvSpPr>
            <a:spLocks xmlns:a="http://schemas.openxmlformats.org/drawingml/2006/main" noGrp="1"/>
          </p:cNvSpPr>
          <p:nvPr/>
        </p:nvSpPr>
        <p:spPr>
          <a:xfrm xmlns:a="http://schemas.openxmlformats.org/drawingml/2006/main">
            <a:off x="822960" y="3268980"/>
            <a:ext cx="2966618"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b="1" spc="200">
                <a:solidFill>
                  <a:schemeClr val="accent2"/>
                </a:solidFill>
              </a:rPr>
              <a:t>NGÀNH NGHỀ CHÍNH</a:t>
            </a:r>
            <a:endParaRPr sz="1100"/>
          </a:p>
        </p:txBody>
      </p:sp>
      <p:sp>
        <p:nvSpPr>
          <p:cNvPr id="10" name="Business card 2">
            <a:extLst xmlns:a="http://schemas.openxmlformats.org/drawingml/2006/main">
              <a:ext uri="{FF2B5EF4-FFF2-40B4-BE49-F238E27FC236}">
                <a16:creationId xmlns:a16="http://schemas.microsoft.com/office/drawing/2014/main" id="{F4739D2D-8A08-4A2A-904A-FD956C33E162}"/>
              </a:ext>
            </a:extLst>
          </p:cNvPr>
          <p:cNvSpPr>
            <a:spLocks xmlns:a="http://schemas.openxmlformats.org/drawingml/2006/main" noGrp="1"/>
          </p:cNvSpPr>
          <p:nvPr/>
        </p:nvSpPr>
        <p:spPr>
          <a:xfrm xmlns:a="http://schemas.openxmlformats.org/drawingml/2006/main">
            <a:off x="4338218" y="160020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11" name="Icon circle 2">
            <a:extLst xmlns:a="http://schemas.openxmlformats.org/drawingml/2006/main">
              <a:ext uri="{FF2B5EF4-FFF2-40B4-BE49-F238E27FC236}">
                <a16:creationId xmlns:a16="http://schemas.microsoft.com/office/drawing/2014/main" id="{1E7714AE-2613-43AE-8CD5-541BD6B93A7D}"/>
              </a:ext>
            </a:extLst>
          </p:cNvPr>
          <p:cNvSpPr>
            <a:spLocks xmlns:a="http://schemas.openxmlformats.org/drawingml/2006/main" noGrp="1"/>
          </p:cNvSpPr>
          <p:nvPr/>
        </p:nvSpPr>
        <p:spPr>
          <a:xfrm xmlns:a="http://schemas.openxmlformats.org/drawingml/2006/main">
            <a:off x="4612538" y="1874520"/>
            <a:ext cx="566928" cy="566928"/>
          </a:xfrm>
          <a:prstGeom xmlns:a="http://schemas.openxmlformats.org/drawingml/2006/main" prst="ellipse">
            <a:avLst/>
          </a:prstGeom>
          <a:solidFill xmlns:a="http://schemas.openxmlformats.org/drawingml/2006/main">
            <a:schemeClr val="accent1"/>
          </a:solidFill>
        </p:spPr>
      </p:sp>
      <p:pic>
        <p:nvPicPr>
          <p:cNvPr id="48" name="Icon 2"/>
          <p:cNvPicPr>
            <a:picLocks xmlns:a="http://schemas.openxmlformats.org/drawingml/2006/main" noChangeAspect="1"/>
          </p:cNvPicPr>
          <p:nvPr/>
        </p:nvPicPr>
        <p:blipFill>
          <a:blip xmlns:r="http://schemas.openxmlformats.org/officeDocument/2006/relationships" xmlns:a="http://schemas.openxmlformats.org/drawingml/2006/main" r:embed="R04664f51fd3848aa"/>
          <a:stretch xmlns:a="http://schemas.openxmlformats.org/drawingml/2006/main">
            <a:fillRect l="0" t="0" r="0" b="0"/>
          </a:stretch>
        </p:blipFill>
        <p:spPr>
          <a:xfrm xmlns:a="http://schemas.openxmlformats.org/drawingml/2006/main">
            <a:off x="4749698" y="2011680"/>
            <a:ext cx="292608" cy="292608"/>
          </a:xfrm>
          <a:prstGeom xmlns:a="http://schemas.openxmlformats.org/drawingml/2006/main" prst="rect">
            <a:avLst/>
          </a:prstGeom>
        </p:spPr>
      </p:pic>
      <p:sp>
        <p:nvSpPr>
          <p:cNvPr id="13" name="Business title 2">
            <a:extLst xmlns:a="http://schemas.openxmlformats.org/drawingml/2006/main">
              <a:ext uri="{FF2B5EF4-FFF2-40B4-BE49-F238E27FC236}">
                <a16:creationId xmlns:a16="http://schemas.microsoft.com/office/drawing/2014/main" id="{F9370BA4-CA98-4A40-8945-B8A129FFDD15}"/>
              </a:ext>
            </a:extLst>
          </p:cNvPr>
          <p:cNvSpPr>
            <a:spLocks xmlns:a="http://schemas.openxmlformats.org/drawingml/2006/main" noGrp="1"/>
          </p:cNvSpPr>
          <p:nvPr/>
        </p:nvSpPr>
        <p:spPr>
          <a:xfrm xmlns:a="http://schemas.openxmlformats.org/drawingml/2006/main">
            <a:off x="5344058" y="1828800"/>
            <a:ext cx="2280818"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Cấp thoát nước, điều hòa và thông gió</a:t>
            </a:r>
            <a:endParaRPr sz="1600"/>
          </a:p>
        </p:txBody>
      </p:sp>
      <p:sp>
        <p:nvSpPr>
          <p:cNvPr id="14" name="Business desc 2">
            <a:extLst xmlns:a="http://schemas.openxmlformats.org/drawingml/2006/main">
              <a:ext uri="{FF2B5EF4-FFF2-40B4-BE49-F238E27FC236}">
                <a16:creationId xmlns:a16="http://schemas.microsoft.com/office/drawing/2014/main" id="{19C9A6C2-BD60-40A4-AF0F-702F40BA69DE}"/>
              </a:ext>
            </a:extLst>
          </p:cNvPr>
          <p:cNvSpPr>
            <a:spLocks xmlns:a="http://schemas.openxmlformats.org/drawingml/2006/main" noGrp="1"/>
          </p:cNvSpPr>
          <p:nvPr/>
        </p:nvSpPr>
        <p:spPr>
          <a:xfrm xmlns:a="http://schemas.openxmlformats.org/drawingml/2006/main">
            <a:off x="4612538" y="2624328"/>
            <a:ext cx="2966618" cy="8915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Lắp đặt hệ thống sưởi ấm, điều hòa không khí, thoát nước, xử lý nước, xử lý khói, làm mát.</a:t>
            </a:r>
            <a:endParaRPr sz="1400"/>
          </a:p>
        </p:txBody>
      </p:sp>
      <p:sp>
        <p:nvSpPr>
          <p:cNvPr id="15" name="Business card 3">
            <a:extLst xmlns:a="http://schemas.openxmlformats.org/drawingml/2006/main">
              <a:ext uri="{FF2B5EF4-FFF2-40B4-BE49-F238E27FC236}">
                <a16:creationId xmlns:a16="http://schemas.microsoft.com/office/drawing/2014/main" id="{28180EBC-38EA-431C-86D2-306B0CA1B20D}"/>
              </a:ext>
            </a:extLst>
          </p:cNvPr>
          <p:cNvSpPr>
            <a:spLocks xmlns:a="http://schemas.openxmlformats.org/drawingml/2006/main" noGrp="1"/>
          </p:cNvSpPr>
          <p:nvPr/>
        </p:nvSpPr>
        <p:spPr>
          <a:xfrm xmlns:a="http://schemas.openxmlformats.org/drawingml/2006/main">
            <a:off x="8127797" y="160020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16" name="Icon circle 3">
            <a:extLst xmlns:a="http://schemas.openxmlformats.org/drawingml/2006/main">
              <a:ext uri="{FF2B5EF4-FFF2-40B4-BE49-F238E27FC236}">
                <a16:creationId xmlns:a16="http://schemas.microsoft.com/office/drawing/2014/main" id="{E4E2A879-0B42-4A76-A6B8-B998A15BF10B}"/>
              </a:ext>
            </a:extLst>
          </p:cNvPr>
          <p:cNvSpPr>
            <a:spLocks xmlns:a="http://schemas.openxmlformats.org/drawingml/2006/main" noGrp="1"/>
          </p:cNvSpPr>
          <p:nvPr/>
        </p:nvSpPr>
        <p:spPr>
          <a:xfrm xmlns:a="http://schemas.openxmlformats.org/drawingml/2006/main">
            <a:off x="8402117" y="1874520"/>
            <a:ext cx="566928" cy="566928"/>
          </a:xfrm>
          <a:prstGeom xmlns:a="http://schemas.openxmlformats.org/drawingml/2006/main" prst="ellipse">
            <a:avLst/>
          </a:prstGeom>
          <a:solidFill xmlns:a="http://schemas.openxmlformats.org/drawingml/2006/main">
            <a:schemeClr val="accent1"/>
          </a:solidFill>
        </p:spPr>
      </p:sp>
      <p:pic>
        <p:nvPicPr>
          <p:cNvPr id="53" name="Icon 3"/>
          <p:cNvPicPr>
            <a:picLocks xmlns:a="http://schemas.openxmlformats.org/drawingml/2006/main" noChangeAspect="1"/>
          </p:cNvPicPr>
          <p:nvPr/>
        </p:nvPicPr>
        <p:blipFill>
          <a:blip xmlns:r="http://schemas.openxmlformats.org/officeDocument/2006/relationships" xmlns:a="http://schemas.openxmlformats.org/drawingml/2006/main" r:embed="R7a23771700ed4944"/>
          <a:stretch xmlns:a="http://schemas.openxmlformats.org/drawingml/2006/main">
            <a:fillRect l="0" t="0" r="0" b="0"/>
          </a:stretch>
        </p:blipFill>
        <p:spPr>
          <a:xfrm xmlns:a="http://schemas.openxmlformats.org/drawingml/2006/main">
            <a:off x="8539277" y="2011680"/>
            <a:ext cx="292608" cy="292608"/>
          </a:xfrm>
          <a:prstGeom xmlns:a="http://schemas.openxmlformats.org/drawingml/2006/main" prst="rect">
            <a:avLst/>
          </a:prstGeom>
        </p:spPr>
      </p:pic>
      <p:sp>
        <p:nvSpPr>
          <p:cNvPr id="18" name="Business title 3">
            <a:extLst xmlns:a="http://schemas.openxmlformats.org/drawingml/2006/main">
              <a:ext uri="{FF2B5EF4-FFF2-40B4-BE49-F238E27FC236}">
                <a16:creationId xmlns:a16="http://schemas.microsoft.com/office/drawing/2014/main" id="{9F318C30-BC8C-4CF4-B49A-CEBF19F2DB45}"/>
              </a:ext>
            </a:extLst>
          </p:cNvPr>
          <p:cNvSpPr>
            <a:spLocks xmlns:a="http://schemas.openxmlformats.org/drawingml/2006/main" noGrp="1"/>
          </p:cNvSpPr>
          <p:nvPr/>
        </p:nvSpPr>
        <p:spPr>
          <a:xfrm xmlns:a="http://schemas.openxmlformats.org/drawingml/2006/main">
            <a:off x="9133637" y="1828800"/>
            <a:ext cx="2280818"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Phòng cháy chữa cháy</a:t>
            </a:r>
            <a:endParaRPr sz="1600"/>
          </a:p>
        </p:txBody>
      </p:sp>
      <p:sp>
        <p:nvSpPr>
          <p:cNvPr id="19" name="Business desc 3">
            <a:extLst xmlns:a="http://schemas.openxmlformats.org/drawingml/2006/main">
              <a:ext uri="{FF2B5EF4-FFF2-40B4-BE49-F238E27FC236}">
                <a16:creationId xmlns:a16="http://schemas.microsoft.com/office/drawing/2014/main" id="{0873C486-60CC-4160-BFDE-D7084DBC67D4}"/>
              </a:ext>
            </a:extLst>
          </p:cNvPr>
          <p:cNvSpPr>
            <a:spLocks xmlns:a="http://schemas.openxmlformats.org/drawingml/2006/main" noGrp="1"/>
          </p:cNvSpPr>
          <p:nvPr/>
        </p:nvSpPr>
        <p:spPr>
          <a:xfrm xmlns:a="http://schemas.openxmlformats.org/drawingml/2006/main">
            <a:off x="8402117" y="2624328"/>
            <a:ext cx="2966618" cy="8915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Lắp đặt hệ thống phòng cháy chữa cháy cho công trình dân dụng và công nghiệp.</a:t>
            </a:r>
            <a:endParaRPr sz="1400"/>
          </a:p>
        </p:txBody>
      </p:sp>
      <p:sp>
        <p:nvSpPr>
          <p:cNvPr id="20" name="Business card 4">
            <a:extLst xmlns:a="http://schemas.openxmlformats.org/drawingml/2006/main">
              <a:ext uri="{FF2B5EF4-FFF2-40B4-BE49-F238E27FC236}">
                <a16:creationId xmlns:a16="http://schemas.microsoft.com/office/drawing/2014/main" id="{929ACDA5-7185-4D9A-AB89-C1DD0359765C}"/>
              </a:ext>
            </a:extLst>
          </p:cNvPr>
          <p:cNvSpPr>
            <a:spLocks xmlns:a="http://schemas.openxmlformats.org/drawingml/2006/main" noGrp="1"/>
          </p:cNvSpPr>
          <p:nvPr/>
        </p:nvSpPr>
        <p:spPr>
          <a:xfrm xmlns:a="http://schemas.openxmlformats.org/drawingml/2006/main">
            <a:off x="548640" y="395478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21" name="Icon circle 4">
            <a:extLst xmlns:a="http://schemas.openxmlformats.org/drawingml/2006/main">
              <a:ext uri="{FF2B5EF4-FFF2-40B4-BE49-F238E27FC236}">
                <a16:creationId xmlns:a16="http://schemas.microsoft.com/office/drawing/2014/main" id="{5243D7E3-7CC3-4792-9F67-05F331FCA829}"/>
              </a:ext>
            </a:extLst>
          </p:cNvPr>
          <p:cNvSpPr>
            <a:spLocks xmlns:a="http://schemas.openxmlformats.org/drawingml/2006/main" noGrp="1"/>
          </p:cNvSpPr>
          <p:nvPr/>
        </p:nvSpPr>
        <p:spPr>
          <a:xfrm xmlns:a="http://schemas.openxmlformats.org/drawingml/2006/main">
            <a:off x="822960" y="4229100"/>
            <a:ext cx="566928" cy="566928"/>
          </a:xfrm>
          <a:prstGeom xmlns:a="http://schemas.openxmlformats.org/drawingml/2006/main" prst="ellipse">
            <a:avLst/>
          </a:prstGeom>
          <a:solidFill xmlns:a="http://schemas.openxmlformats.org/drawingml/2006/main">
            <a:schemeClr val="accent1"/>
          </a:solidFill>
        </p:spPr>
      </p:sp>
      <p:pic>
        <p:nvPicPr>
          <p:cNvPr id="58" name="Icon 4"/>
          <p:cNvPicPr>
            <a:picLocks xmlns:a="http://schemas.openxmlformats.org/drawingml/2006/main" noChangeAspect="1"/>
          </p:cNvPicPr>
          <p:nvPr/>
        </p:nvPicPr>
        <p:blipFill>
          <a:blip xmlns:r="http://schemas.openxmlformats.org/officeDocument/2006/relationships" xmlns:a="http://schemas.openxmlformats.org/drawingml/2006/main" r:embed="R1331e233c97a4ab2"/>
          <a:stretch xmlns:a="http://schemas.openxmlformats.org/drawingml/2006/main">
            <a:fillRect l="0" t="0" r="0" b="0"/>
          </a:stretch>
        </p:blipFill>
        <p:spPr>
          <a:xfrm xmlns:a="http://schemas.openxmlformats.org/drawingml/2006/main">
            <a:off x="960120" y="4366260"/>
            <a:ext cx="292608" cy="292608"/>
          </a:xfrm>
          <a:prstGeom xmlns:a="http://schemas.openxmlformats.org/drawingml/2006/main" prst="rect">
            <a:avLst/>
          </a:prstGeom>
        </p:spPr>
      </p:pic>
      <p:sp>
        <p:nvSpPr>
          <p:cNvPr id="23" name="Business title 4">
            <a:extLst xmlns:a="http://schemas.openxmlformats.org/drawingml/2006/main">
              <a:ext uri="{FF2B5EF4-FFF2-40B4-BE49-F238E27FC236}">
                <a16:creationId xmlns:a16="http://schemas.microsoft.com/office/drawing/2014/main" id="{B791DB1B-D516-4519-82B8-DDDF5D705FC7}"/>
              </a:ext>
            </a:extLst>
          </p:cNvPr>
          <p:cNvSpPr>
            <a:spLocks xmlns:a="http://schemas.openxmlformats.org/drawingml/2006/main" noGrp="1"/>
          </p:cNvSpPr>
          <p:nvPr/>
        </p:nvSpPr>
        <p:spPr>
          <a:xfrm xmlns:a="http://schemas.openxmlformats.org/drawingml/2006/main">
            <a:off x="1554480" y="4183380"/>
            <a:ext cx="2280818"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Hệ thống điện và điện nhẹ</a:t>
            </a:r>
            <a:endParaRPr sz="1600"/>
          </a:p>
        </p:txBody>
      </p:sp>
      <p:sp>
        <p:nvSpPr>
          <p:cNvPr id="24" name="Business desc 4">
            <a:extLst xmlns:a="http://schemas.openxmlformats.org/drawingml/2006/main">
              <a:ext uri="{FF2B5EF4-FFF2-40B4-BE49-F238E27FC236}">
                <a16:creationId xmlns:a16="http://schemas.microsoft.com/office/drawing/2014/main" id="{3509ADC8-1967-423E-AD10-CA46EDADE21A}"/>
              </a:ext>
            </a:extLst>
          </p:cNvPr>
          <p:cNvSpPr>
            <a:spLocks xmlns:a="http://schemas.openxmlformats.org/drawingml/2006/main" noGrp="1"/>
          </p:cNvSpPr>
          <p:nvPr/>
        </p:nvSpPr>
        <p:spPr>
          <a:xfrm xmlns:a="http://schemas.openxmlformats.org/drawingml/2006/main">
            <a:off x="822960" y="4978908"/>
            <a:ext cx="2966618" cy="8915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Lắp đặt hệ thống điện, chống sét, BMS, công nghệ thông tin, điện thoại, truyền hình cáp, an ninh.</a:t>
            </a:r>
            <a:endParaRPr sz="1400"/>
          </a:p>
        </p:txBody>
      </p:sp>
      <p:sp>
        <p:nvSpPr>
          <p:cNvPr id="25" name="Business card 5">
            <a:extLst xmlns:a="http://schemas.openxmlformats.org/drawingml/2006/main">
              <a:ext uri="{FF2B5EF4-FFF2-40B4-BE49-F238E27FC236}">
                <a16:creationId xmlns:a16="http://schemas.microsoft.com/office/drawing/2014/main" id="{03DF216A-CB5E-49CC-A4BC-892C8CA57F8B}"/>
              </a:ext>
            </a:extLst>
          </p:cNvPr>
          <p:cNvSpPr>
            <a:spLocks xmlns:a="http://schemas.openxmlformats.org/drawingml/2006/main" noGrp="1"/>
          </p:cNvSpPr>
          <p:nvPr/>
        </p:nvSpPr>
        <p:spPr>
          <a:xfrm xmlns:a="http://schemas.openxmlformats.org/drawingml/2006/main">
            <a:off x="4338218" y="395478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26" name="Icon circle 5">
            <a:extLst xmlns:a="http://schemas.openxmlformats.org/drawingml/2006/main">
              <a:ext uri="{FF2B5EF4-FFF2-40B4-BE49-F238E27FC236}">
                <a16:creationId xmlns:a16="http://schemas.microsoft.com/office/drawing/2014/main" id="{C1A1DA65-01FD-4B1C-994A-40FC2A132923}"/>
              </a:ext>
            </a:extLst>
          </p:cNvPr>
          <p:cNvSpPr>
            <a:spLocks xmlns:a="http://schemas.openxmlformats.org/drawingml/2006/main" noGrp="1"/>
          </p:cNvSpPr>
          <p:nvPr/>
        </p:nvSpPr>
        <p:spPr>
          <a:xfrm xmlns:a="http://schemas.openxmlformats.org/drawingml/2006/main">
            <a:off x="4612538" y="4229100"/>
            <a:ext cx="566928" cy="566928"/>
          </a:xfrm>
          <a:prstGeom xmlns:a="http://schemas.openxmlformats.org/drawingml/2006/main" prst="ellipse">
            <a:avLst/>
          </a:prstGeom>
          <a:solidFill xmlns:a="http://schemas.openxmlformats.org/drawingml/2006/main">
            <a:schemeClr val="accent1"/>
          </a:solidFill>
        </p:spPr>
      </p:sp>
      <p:pic>
        <p:nvPicPr>
          <p:cNvPr id="63" name="Icon 5"/>
          <p:cNvPicPr>
            <a:picLocks xmlns:a="http://schemas.openxmlformats.org/drawingml/2006/main" noChangeAspect="1"/>
          </p:cNvPicPr>
          <p:nvPr/>
        </p:nvPicPr>
        <p:blipFill>
          <a:blip xmlns:r="http://schemas.openxmlformats.org/officeDocument/2006/relationships" xmlns:a="http://schemas.openxmlformats.org/drawingml/2006/main" r:embed="R1ec40d4f34744dc0"/>
          <a:stretch xmlns:a="http://schemas.openxmlformats.org/drawingml/2006/main">
            <a:fillRect l="0" t="0" r="0" b="0"/>
          </a:stretch>
        </p:blipFill>
        <p:spPr>
          <a:xfrm xmlns:a="http://schemas.openxmlformats.org/drawingml/2006/main">
            <a:off x="4749698" y="4366260"/>
            <a:ext cx="292608" cy="292608"/>
          </a:xfrm>
          <a:prstGeom xmlns:a="http://schemas.openxmlformats.org/drawingml/2006/main" prst="rect">
            <a:avLst/>
          </a:prstGeom>
        </p:spPr>
      </p:pic>
      <p:sp>
        <p:nvSpPr>
          <p:cNvPr id="28" name="Business title 5">
            <a:extLst xmlns:a="http://schemas.openxmlformats.org/drawingml/2006/main">
              <a:ext uri="{FF2B5EF4-FFF2-40B4-BE49-F238E27FC236}">
                <a16:creationId xmlns:a16="http://schemas.microsoft.com/office/drawing/2014/main" id="{90EC4CA3-2506-45AB-9906-1CE962A62458}"/>
              </a:ext>
            </a:extLst>
          </p:cNvPr>
          <p:cNvSpPr>
            <a:spLocks xmlns:a="http://schemas.openxmlformats.org/drawingml/2006/main" noGrp="1"/>
          </p:cNvSpPr>
          <p:nvPr/>
        </p:nvSpPr>
        <p:spPr>
          <a:xfrm xmlns:a="http://schemas.openxmlformats.org/drawingml/2006/main">
            <a:off x="5344058" y="4183380"/>
            <a:ext cx="2280818" cy="65836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Kinh doanh vật tư, thiết bị</a:t>
            </a:r>
            <a:endParaRPr sz="1600"/>
          </a:p>
        </p:txBody>
      </p:sp>
      <p:sp>
        <p:nvSpPr>
          <p:cNvPr id="29" name="Business desc 5">
            <a:extLst xmlns:a="http://schemas.openxmlformats.org/drawingml/2006/main">
              <a:ext uri="{FF2B5EF4-FFF2-40B4-BE49-F238E27FC236}">
                <a16:creationId xmlns:a16="http://schemas.microsoft.com/office/drawing/2014/main" id="{35E02FB9-3E69-46B9-A695-0FA8E07FEEC9}"/>
              </a:ext>
            </a:extLst>
          </p:cNvPr>
          <p:cNvSpPr>
            <a:spLocks xmlns:a="http://schemas.openxmlformats.org/drawingml/2006/main" noGrp="1"/>
          </p:cNvSpPr>
          <p:nvPr/>
        </p:nvSpPr>
        <p:spPr>
          <a:xfrm xmlns:a="http://schemas.openxmlformats.org/drawingml/2006/main">
            <a:off x="4612538" y="4978908"/>
            <a:ext cx="2966618" cy="8915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a:solidFill>
                  <a:schemeClr val="tx1"/>
                </a:solidFill>
              </a:rPr>
              <a:t>Cung cấp vật tư, thiết bị phục vụ thi công hệ thống cơ điện.</a:t>
            </a:r>
            <a:endParaRPr sz="1400"/>
          </a:p>
        </p:txBody>
      </p:sp>
      <p:pic>
        <p:nvPicPr>
          <p:cNvPr id="66" name="Business photo"/>
          <p:cNvPicPr>
            <a:picLocks xmlns:a="http://schemas.openxmlformats.org/drawingml/2006/main" noChangeAspect="1"/>
          </p:cNvPicPr>
          <p:nvPr/>
        </p:nvPicPr>
        <p:blipFill>
          <a:blip xmlns:r="http://schemas.openxmlformats.org/officeDocument/2006/relationships" xmlns:a="http://schemas.openxmlformats.org/drawingml/2006/main" r:embed="R5f0f8d325db440c4"/>
          <a:srcRect xmlns:a="http://schemas.openxmlformats.org/drawingml/2006/main" l="0" t="5616" r="0" b="5616"/>
          <a:stretch xmlns:a="http://schemas.openxmlformats.org/drawingml/2006/main">
            <a:fillRect l="0" t="0" r="0" b="0"/>
          </a:stretch>
        </p:blipFill>
        <p:spPr>
          <a:xfrm xmlns:a="http://schemas.openxmlformats.org/drawingml/2006/main">
            <a:off x="8127797" y="3954780"/>
            <a:ext cx="3515258" cy="2080260"/>
          </a:xfrm>
          <a:prstGeom xmlns:a="http://schemas.openxmlformats.org/drawingml/2006/main" prst="rect">
            <a:avLst/>
          </a:prstGeom>
        </p:spPr>
      </p:pic>
      <p:sp>
        <p:nvSpPr>
          <p:cNvPr id="36" name="Slide Number Placeholder 0">
            <a:extLst xmlns:a="http://schemas.openxmlformats.org/drawingml/2006/main">
              <a:ext uri="{FF2B5EF4-FFF2-40B4-BE49-F238E27FC236}">
                <a16:creationId xmlns:a16="http://schemas.microsoft.com/office/drawing/2014/main" id="{7E914DC5-C645-4186-9DF9-84BE2DA989E7}"/>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8</a:t>
            </a:fld>
            <a:endParaRPr/>
          </a:p>
        </p:txBody>
      </p:sp>
      <p:sp>
        <p:nvSpPr>
          <p:cNvPr id="37" name="AI image disclosure">
            <a:extLst xmlns:a="http://schemas.openxmlformats.org/drawingml/2006/main">
              <a:ext uri="{FF2B5EF4-FFF2-40B4-BE49-F238E27FC236}">
                <a16:creationId xmlns:a16="http://schemas.microsoft.com/office/drawing/2014/main" id="{C6DC8AD4-BB4D-40B9-88FC-8A7F1F3FA5E2}"/>
              </a:ext>
            </a:extLst>
          </p:cNvPr>
          <p:cNvSpPr>
            <a:spLocks xmlns:a="http://schemas.openxmlformats.org/drawingml/2006/main" noGrp="1"/>
          </p:cNvSpPr>
          <p:nvPr/>
        </p:nvSpPr>
        <p:spPr>
          <a:xfrm xmlns:a="http://schemas.openxmlformats.org/drawingml/2006/main">
            <a:off x="8127778" y="6076950"/>
            <a:ext cx="3514725"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6B7A8F"/>
                </a:solidFill>
                <a:latin typeface="Arial"/>
                <a:ea typeface="Arial"/>
                <a:cs typeface="Arial"/>
              </a:defRPr>
            </a:pPr>
            <a:r>
              <a:rPr sz="900">
                <a:solidFill>
                  <a:srgbClr val="6B7A8F"/>
                </a:solidFill>
                <a:latin typeface="Arial"/>
                <a:ea typeface="Arial"/>
                <a:cs typeface="Arial"/>
              </a:rPr>
              <a:t>Ảnh minh họa tạo bằng AI</a:t>
            </a:r>
          </a:p>
        </p:txBody>
      </p:sp>
    </p:spTree>
    <p:extLst>
      <p:ext uri="{BB962C8B-B14F-4D97-AF65-F5344CB8AC3E}">
        <p14:creationId xmlns:p14="http://schemas.microsoft.com/office/powerpoint/2010/main" val="376070881"/>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10" name="Divider photo"/>
          <p:cNvPicPr>
            <a:picLocks xmlns:a="http://schemas.openxmlformats.org/drawingml/2006/main" noChangeAspect="1"/>
          </p:cNvPicPr>
          <p:nvPr/>
        </p:nvPicPr>
        <p:blipFill>
          <a:blip xmlns:r="http://schemas.openxmlformats.org/officeDocument/2006/relationships" xmlns:a="http://schemas.openxmlformats.org/drawingml/2006/main" r:embed="R9ae1949fe85348eb"/>
          <a:srcRect xmlns:a="http://schemas.openxmlformats.org/drawingml/2006/main" l="0" t="1067" r="0" b="1067"/>
          <a:stretch xmlns:a="http://schemas.openxmlformats.org/drawingml/2006/main">
            <a:fillRect l="0" t="0" r="0" b="0"/>
          </a:stretch>
        </p:blipFill>
        <p:spPr>
          <a:xfrm xmlns:a="http://schemas.openxmlformats.org/drawingml/2006/main">
            <a:off x="6583680" y="0"/>
            <a:ext cx="5608015" cy="6858000"/>
          </a:xfrm>
          <a:prstGeom xmlns:a="http://schemas.openxmlformats.org/drawingml/2006/main" prst="rect">
            <a:avLst/>
          </a:prstGeom>
        </p:spPr>
      </p:pic>
      <p:sp>
        <p:nvSpPr>
          <p:cNvPr id="3" name="Section number">
            <a:extLst xmlns:a="http://schemas.openxmlformats.org/drawingml/2006/main">
              <a:ext uri="{FF2B5EF4-FFF2-40B4-BE49-F238E27FC236}">
                <a16:creationId xmlns:a16="http://schemas.microsoft.com/office/drawing/2014/main" id="{FAB283EE-3AFC-4096-A2A8-184D2BE30154}"/>
              </a:ext>
            </a:extLst>
          </p:cNvPr>
          <p:cNvSpPr>
            <a:spLocks xmlns:a="http://schemas.openxmlformats.org/drawingml/2006/main" noGrp="1"/>
          </p:cNvSpPr>
          <p:nvPr/>
        </p:nvSpPr>
        <p:spPr>
          <a:xfrm xmlns:a="http://schemas.openxmlformats.org/drawingml/2006/main">
            <a:off x="731520" y="1325880"/>
            <a:ext cx="2743200" cy="1554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0" b="1">
                <a:solidFill>
                  <a:schemeClr val="accent2"/>
                </a:solidFill>
                <a:latin typeface="+mj-lt"/>
                <a:ea typeface="+mj-lt"/>
                <a:cs typeface="+mj-lt"/>
              </a:rPr>
              <a:t>03</a:t>
            </a:r>
            <a:endParaRPr sz="11000"/>
          </a:p>
        </p:txBody>
      </p:sp>
      <p:sp>
        <p:nvSpPr>
          <p:cNvPr id="4" name="Text 0">
            <a:extLst xmlns:a="http://schemas.openxmlformats.org/drawingml/2006/main">
              <a:ext uri="{FF2B5EF4-FFF2-40B4-BE49-F238E27FC236}">
                <a16:creationId xmlns:a16="http://schemas.microsoft.com/office/drawing/2014/main" id="{7B408419-0925-466B-9B64-80913D19F1E0}"/>
              </a:ext>
            </a:extLst>
          </p:cNvPr>
          <p:cNvSpPr>
            <a:spLocks xmlns:a="http://schemas.openxmlformats.org/drawingml/2006/main" noGrp="1"/>
          </p:cNvSpPr>
          <p:nvPr>
            <p:ph type="title" idx="100" hasCustomPrompt="1"/>
          </p:nvPr>
        </p:nvSpPr>
        <p:spPr>
          <a:xfrm xmlns:a="http://schemas.openxmlformats.org/drawingml/2006/main">
            <a:off x="731520" y="3063240"/>
            <a:ext cx="548640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4400" b="1">
                <a:solidFill>
                  <a:schemeClr val="bg1"/>
                </a:solidFill>
              </a:rPr>
              <a:t>Dịch vụ kỹ thuật</a:t>
            </a:r>
            <a:endParaRPr sz="4400"/>
          </a:p>
          <a:p xmlns:a="http://schemas.openxmlformats.org/drawingml/2006/main">
            <a:pPr marL="0" indent="0" algn="l">
              <a:buNone/>
            </a:pPr>
            <a:r>
              <a:rPr sz="4400" b="1">
                <a:solidFill>
                  <a:schemeClr val="bg1"/>
                </a:solidFill>
              </a:rPr>
              <a:t>cơ điện</a:t>
            </a:r>
            <a:endParaRPr sz="4400"/>
          </a:p>
        </p:txBody>
      </p:sp>
      <p:sp>
        <p:nvSpPr>
          <p:cNvPr id="5" name="Text 0">
            <a:extLst xmlns:a="http://schemas.openxmlformats.org/drawingml/2006/main">
              <a:ext uri="{FF2B5EF4-FFF2-40B4-BE49-F238E27FC236}">
                <a16:creationId xmlns:a16="http://schemas.microsoft.com/office/drawing/2014/main" id="{1A39ED7C-2831-4EDE-9711-FB71F3634CF4}"/>
              </a:ext>
            </a:extLst>
          </p:cNvPr>
          <p:cNvSpPr>
            <a:spLocks xmlns:a="http://schemas.openxmlformats.org/drawingml/2006/main" noGrp="1"/>
          </p:cNvSpPr>
          <p:nvPr>
            <p:ph type="body" idx="101" hasCustomPrompt="1"/>
          </p:nvPr>
        </p:nvSpPr>
        <p:spPr>
          <a:xfrm xmlns:a="http://schemas.openxmlformats.org/drawingml/2006/main">
            <a:off x="731520" y="4526280"/>
            <a:ext cx="530352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1600">
                <a:solidFill>
                  <a:schemeClr val="accent6"/>
                </a:solidFill>
              </a:rPr>
              <a:t>Từ thiết kế cơ sở, thiết kế bản vẽ thi công đến lắp đặt và giám sát tác giả</a:t>
            </a:r>
            <a:endParaRPr sz="1600"/>
          </a:p>
        </p:txBody>
      </p:sp>
      <p:sp>
        <p:nvSpPr>
          <p:cNvPr id="6" name="Logo tile">
            <a:extLst xmlns:a="http://schemas.openxmlformats.org/drawingml/2006/main">
              <a:ext uri="{FF2B5EF4-FFF2-40B4-BE49-F238E27FC236}">
                <a16:creationId xmlns:a16="http://schemas.microsoft.com/office/drawing/2014/main" id="{B3240B18-2BA7-46E5-AD94-1E005397F207}"/>
              </a:ext>
            </a:extLst>
          </p:cNvPr>
          <p:cNvSpPr>
            <a:spLocks xmlns:a="http://schemas.openxmlformats.org/drawingml/2006/main" noGrp="1"/>
          </p:cNvSpPr>
          <p:nvPr/>
        </p:nvSpPr>
        <p:spPr>
          <a:xfrm xmlns:a="http://schemas.openxmlformats.org/drawingml/2006/main">
            <a:off x="731520" y="5806440"/>
            <a:ext cx="548640" cy="548640"/>
          </a:xfrm>
          <a:prstGeom xmlns:a="http://schemas.openxmlformats.org/drawingml/2006/main" prst="roundRect">
            <a:avLst>
              <a:gd name="adj" fmla="val 20000"/>
            </a:avLst>
          </a:prstGeom>
          <a:solidFill xmlns:a="http://schemas.openxmlformats.org/drawingml/2006/main">
            <a:schemeClr val="bg1"/>
          </a:solidFill>
        </p:spPr>
      </p:sp>
      <p:pic>
        <p:nvPicPr>
          <p:cNvPr id="15" name="Logo"/>
          <p:cNvPicPr>
            <a:picLocks xmlns:a="http://schemas.openxmlformats.org/drawingml/2006/main" noChangeAspect="1"/>
          </p:cNvPicPr>
          <p:nvPr/>
        </p:nvPicPr>
        <p:blipFill>
          <a:blip xmlns:r="http://schemas.openxmlformats.org/officeDocument/2006/relationships" xmlns:a="http://schemas.openxmlformats.org/drawingml/2006/main" r:embed="Re3f3daa39ca144d8"/>
          <a:stretch xmlns:a="http://schemas.openxmlformats.org/drawingml/2006/main">
            <a:fillRect l="0" t="0" r="0" b="0"/>
          </a:stretch>
        </p:blipFill>
        <p:spPr>
          <a:xfrm xmlns:a="http://schemas.openxmlformats.org/drawingml/2006/main">
            <a:off x="780898" y="5873391"/>
            <a:ext cx="449885" cy="414738"/>
          </a:xfrm>
          <a:prstGeom xmlns:a="http://schemas.openxmlformats.org/drawingml/2006/main" prst="rect">
            <a:avLst/>
          </a:prstGeom>
        </p:spPr>
      </p:pic>
      <p:sp>
        <p:nvSpPr>
          <p:cNvPr id="9" name="AI image disclosure">
            <a:extLst xmlns:a="http://schemas.openxmlformats.org/drawingml/2006/main">
              <a:ext uri="{FF2B5EF4-FFF2-40B4-BE49-F238E27FC236}">
                <a16:creationId xmlns:a16="http://schemas.microsoft.com/office/drawing/2014/main" id="{88FFE9C2-A4A3-44FD-A615-0B78DB9DD9A1}"/>
              </a:ext>
            </a:extLst>
          </p:cNvPr>
          <p:cNvSpPr>
            <a:spLocks xmlns:a="http://schemas.openxmlformats.org/drawingml/2006/main" noGrp="1"/>
          </p:cNvSpPr>
          <p:nvPr/>
        </p:nvSpPr>
        <p:spPr>
          <a:xfrm xmlns:a="http://schemas.openxmlformats.org/drawingml/2006/main">
            <a:off x="1485900" y="6010275"/>
            <a:ext cx="457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C4D5E8"/>
                </a:solidFill>
                <a:latin typeface="Arial"/>
                <a:ea typeface="Arial"/>
                <a:cs typeface="Arial"/>
              </a:defRPr>
            </a:pPr>
            <a:r>
              <a:rPr sz="900">
                <a:solidFill>
                  <a:srgbClr val="C4D5E8"/>
                </a:solidFill>
                <a:latin typeface="Arial"/>
                <a:ea typeface="Arial"/>
                <a:cs typeface="Arial"/>
              </a:rPr>
              <a:t>Ảnh minh họa tạo bằng AI</a:t>
            </a:r>
          </a:p>
        </p:txBody>
      </p:sp>
    </p:spTree>
    <p:extLst>
      <p:ext uri="{BB962C8B-B14F-4D97-AF65-F5344CB8AC3E}">
        <p14:creationId xmlns:p14="http://schemas.microsoft.com/office/powerpoint/2010/main" val="1193347526"/>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80B454F7-2E08-4C26-9EDE-0D74976BCA9F}"/>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Phạm vi dịch vụ và quy trình thực hiện</a:t>
            </a:r>
            <a:endParaRPr sz="3400"/>
          </a:p>
        </p:txBody>
      </p:sp>
      <p:sp>
        <p:nvSpPr>
          <p:cNvPr id="3" name="Kicker">
            <a:extLst xmlns:a="http://schemas.openxmlformats.org/drawingml/2006/main">
              <a:ext uri="{FF2B5EF4-FFF2-40B4-BE49-F238E27FC236}">
                <a16:creationId xmlns:a16="http://schemas.microsoft.com/office/drawing/2014/main" id="{91FF2D34-8AF0-4FC5-BAAC-CAE7D01C803A}"/>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3. DỊCH VỤ KỸ THUẬT CƠ ĐIỆN</a:t>
            </a:r>
            <a:endParaRPr sz="1200"/>
          </a:p>
        </p:txBody>
      </p:sp>
      <p:sp>
        <p:nvSpPr>
          <p:cNvPr id="4" name="Service overview">
            <a:extLst xmlns:a="http://schemas.openxmlformats.org/drawingml/2006/main">
              <a:ext uri="{FF2B5EF4-FFF2-40B4-BE49-F238E27FC236}">
                <a16:creationId xmlns:a16="http://schemas.microsoft.com/office/drawing/2014/main" id="{99C58B87-7BD8-4196-A1F4-36C4E91CD61D}"/>
              </a:ext>
            </a:extLst>
          </p:cNvPr>
          <p:cNvSpPr>
            <a:spLocks xmlns:a="http://schemas.openxmlformats.org/drawingml/2006/main" noGrp="1"/>
          </p:cNvSpPr>
          <p:nvPr/>
        </p:nvSpPr>
        <p:spPr>
          <a:xfrm xmlns:a="http://schemas.openxmlformats.org/drawingml/2006/main">
            <a:off x="548640" y="1463040"/>
            <a:ext cx="11094415" cy="5029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a:solidFill>
                  <a:schemeClr val="accent4"/>
                </a:solidFill>
              </a:rPr>
              <a:t>Dịch vụ bao gồm thiết kế, phân tích và bảo trì hệ thống nhiệt lạnh, cấp thoát nước, năng lượng tái tạo và hệ thống điện, từ ý tưởng ban đầu đến bản vẽ thi công và giám sát tác giả.</a:t>
            </a:r>
            <a:endParaRPr sz="1500"/>
          </a:p>
        </p:txBody>
      </p:sp>
      <p:sp>
        <p:nvSpPr>
          <p:cNvPr id="5" name="Step arrow 1">
            <a:extLst xmlns:a="http://schemas.openxmlformats.org/drawingml/2006/main">
              <a:ext uri="{FF2B5EF4-FFF2-40B4-BE49-F238E27FC236}">
                <a16:creationId xmlns:a16="http://schemas.microsoft.com/office/drawing/2014/main" id="{81E95CFC-F9EA-47C6-B00B-AD15243E9856}"/>
              </a:ext>
            </a:extLst>
          </p:cNvPr>
          <p:cNvSpPr>
            <a:spLocks xmlns:a="http://schemas.openxmlformats.org/drawingml/2006/main" noGrp="1"/>
          </p:cNvSpPr>
          <p:nvPr/>
        </p:nvSpPr>
        <p:spPr>
          <a:xfrm xmlns:a="http://schemas.openxmlformats.org/drawingml/2006/main">
            <a:off x="2115282" y="2514600"/>
            <a:ext cx="1304483" cy="0"/>
          </a:xfrm>
          <a:prstGeom xmlns:a="http://schemas.openxmlformats.org/drawingml/2006/main" prst="line">
            <a:avLst/>
          </a:prstGeom>
          <a:noFill xmlns:a="http://schemas.openxmlformats.org/drawingml/2006/main"/>
          <a:ln xmlns:a="http://schemas.openxmlformats.org/drawingml/2006/main" w="25400">
            <a:solidFill>
              <a:schemeClr val="accent6"/>
            </a:solidFill>
            <a:prstDash val="solid"/>
            <a:tailEnd type="triangle"/>
          </a:ln>
        </p:spPr>
      </p:sp>
      <p:sp>
        <p:nvSpPr>
          <p:cNvPr id="6" name="Step circle 1">
            <a:extLst xmlns:a="http://schemas.openxmlformats.org/drawingml/2006/main">
              <a:ext uri="{FF2B5EF4-FFF2-40B4-BE49-F238E27FC236}">
                <a16:creationId xmlns:a16="http://schemas.microsoft.com/office/drawing/2014/main" id="{FAD898A5-F606-4861-B4FE-56517CFC04FA}"/>
              </a:ext>
            </a:extLst>
          </p:cNvPr>
          <p:cNvSpPr>
            <a:spLocks xmlns:a="http://schemas.openxmlformats.org/drawingml/2006/main" noGrp="1"/>
          </p:cNvSpPr>
          <p:nvPr/>
        </p:nvSpPr>
        <p:spPr>
          <a:xfrm xmlns:a="http://schemas.openxmlformats.org/drawingml/2006/main">
            <a:off x="1274034" y="2130552"/>
            <a:ext cx="768096" cy="768096"/>
          </a:xfrm>
          <a:prstGeom xmlns:a="http://schemas.openxmlformats.org/drawingml/2006/main" prst="ellipse">
            <a:avLst/>
          </a:prstGeom>
          <a:solidFill xmlns:a="http://schemas.openxmlformats.org/drawingml/2006/main">
            <a:schemeClr val="accent1"/>
          </a:solidFill>
        </p:spPr>
      </p:sp>
      <p:pic>
        <p:nvPicPr>
          <p:cNvPr id="58" name="Step icon 1"/>
          <p:cNvPicPr>
            <a:picLocks xmlns:a="http://schemas.openxmlformats.org/drawingml/2006/main" noChangeAspect="1"/>
          </p:cNvPicPr>
          <p:nvPr/>
        </p:nvPicPr>
        <p:blipFill>
          <a:blip xmlns:r="http://schemas.openxmlformats.org/officeDocument/2006/relationships" xmlns:a="http://schemas.openxmlformats.org/drawingml/2006/main" r:embed="R47ae81d5e4e0476e"/>
          <a:stretch xmlns:a="http://schemas.openxmlformats.org/drawingml/2006/main">
            <a:fillRect l="0" t="0" r="0" b="0"/>
          </a:stretch>
        </p:blipFill>
        <p:spPr>
          <a:xfrm xmlns:a="http://schemas.openxmlformats.org/drawingml/2006/main">
            <a:off x="1475202" y="2331720"/>
            <a:ext cx="365760" cy="365760"/>
          </a:xfrm>
          <a:prstGeom xmlns:a="http://schemas.openxmlformats.org/drawingml/2006/main" prst="rect">
            <a:avLst/>
          </a:prstGeom>
        </p:spPr>
      </p:pic>
      <p:sp>
        <p:nvSpPr>
          <p:cNvPr id="8" name="Step text 1">
            <a:extLst xmlns:a="http://schemas.openxmlformats.org/drawingml/2006/main">
              <a:ext uri="{FF2B5EF4-FFF2-40B4-BE49-F238E27FC236}">
                <a16:creationId xmlns:a16="http://schemas.microsoft.com/office/drawing/2014/main" id="{100075A7-7A03-45D0-B880-A44597FD9C65}"/>
              </a:ext>
            </a:extLst>
          </p:cNvPr>
          <p:cNvSpPr>
            <a:spLocks xmlns:a="http://schemas.openxmlformats.org/drawingml/2006/main" noGrp="1"/>
          </p:cNvSpPr>
          <p:nvPr/>
        </p:nvSpPr>
        <p:spPr>
          <a:xfrm xmlns:a="http://schemas.openxmlformats.org/drawingml/2006/main">
            <a:off x="640080" y="3017520"/>
            <a:ext cx="2036003"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500" b="1">
                <a:solidFill>
                  <a:schemeClr val="tx2"/>
                </a:solidFill>
              </a:rPr>
              <a:t>Khảo sát, thiết kế cơ sở</a:t>
            </a:r>
            <a:endParaRPr sz="1500"/>
          </a:p>
          <a:p xmlns:a="http://schemas.openxmlformats.org/drawingml/2006/main">
            <a:pPr marL="0" indent="0" algn="ctr">
              <a:buNone/>
            </a:pPr>
            <a:r>
              <a:rPr sz="1300">
                <a:solidFill>
                  <a:schemeClr val="accent4"/>
                </a:solidFill>
              </a:rPr>
              <a:t>Đề xuất giải pháp kỹ thuật, lập khái toán</a:t>
            </a:r>
            <a:endParaRPr sz="1500"/>
          </a:p>
        </p:txBody>
      </p:sp>
      <p:sp>
        <p:nvSpPr>
          <p:cNvPr id="9" name="Step arrow 2">
            <a:extLst xmlns:a="http://schemas.openxmlformats.org/drawingml/2006/main">
              <a:ext uri="{FF2B5EF4-FFF2-40B4-BE49-F238E27FC236}">
                <a16:creationId xmlns:a16="http://schemas.microsoft.com/office/drawing/2014/main" id="{5AA0F9DC-AFE5-4A2B-A5FC-039E8A8B3FEE}"/>
              </a:ext>
            </a:extLst>
          </p:cNvPr>
          <p:cNvSpPr>
            <a:spLocks xmlns:a="http://schemas.openxmlformats.org/drawingml/2006/main" noGrp="1"/>
          </p:cNvSpPr>
          <p:nvPr/>
        </p:nvSpPr>
        <p:spPr>
          <a:xfrm xmlns:a="http://schemas.openxmlformats.org/drawingml/2006/main">
            <a:off x="4334165" y="2514600"/>
            <a:ext cx="1304483" cy="0"/>
          </a:xfrm>
          <a:prstGeom xmlns:a="http://schemas.openxmlformats.org/drawingml/2006/main" prst="line">
            <a:avLst/>
          </a:prstGeom>
          <a:noFill xmlns:a="http://schemas.openxmlformats.org/drawingml/2006/main"/>
          <a:ln xmlns:a="http://schemas.openxmlformats.org/drawingml/2006/main" w="25400">
            <a:solidFill>
              <a:schemeClr val="accent6"/>
            </a:solidFill>
            <a:prstDash val="solid"/>
            <a:tailEnd type="triangle"/>
          </a:ln>
        </p:spPr>
      </p:sp>
      <p:sp>
        <p:nvSpPr>
          <p:cNvPr id="10" name="Step circle 2">
            <a:extLst xmlns:a="http://schemas.openxmlformats.org/drawingml/2006/main">
              <a:ext uri="{FF2B5EF4-FFF2-40B4-BE49-F238E27FC236}">
                <a16:creationId xmlns:a16="http://schemas.microsoft.com/office/drawing/2014/main" id="{D1175904-5B67-482C-88C8-0D28D8774289}"/>
              </a:ext>
            </a:extLst>
          </p:cNvPr>
          <p:cNvSpPr>
            <a:spLocks xmlns:a="http://schemas.openxmlformats.org/drawingml/2006/main" noGrp="1"/>
          </p:cNvSpPr>
          <p:nvPr/>
        </p:nvSpPr>
        <p:spPr>
          <a:xfrm xmlns:a="http://schemas.openxmlformats.org/drawingml/2006/main">
            <a:off x="3492917" y="2130552"/>
            <a:ext cx="768096" cy="768096"/>
          </a:xfrm>
          <a:prstGeom xmlns:a="http://schemas.openxmlformats.org/drawingml/2006/main" prst="ellipse">
            <a:avLst/>
          </a:prstGeom>
          <a:solidFill xmlns:a="http://schemas.openxmlformats.org/drawingml/2006/main">
            <a:schemeClr val="accent1"/>
          </a:solidFill>
        </p:spPr>
      </p:sp>
      <p:pic>
        <p:nvPicPr>
          <p:cNvPr id="62" name="Step icon 2"/>
          <p:cNvPicPr>
            <a:picLocks xmlns:a="http://schemas.openxmlformats.org/drawingml/2006/main" noChangeAspect="1"/>
          </p:cNvPicPr>
          <p:nvPr/>
        </p:nvPicPr>
        <p:blipFill>
          <a:blip xmlns:r="http://schemas.openxmlformats.org/officeDocument/2006/relationships" xmlns:a="http://schemas.openxmlformats.org/drawingml/2006/main" r:embed="Rd279e9798cf04bf8"/>
          <a:stretch xmlns:a="http://schemas.openxmlformats.org/drawingml/2006/main">
            <a:fillRect l="0" t="0" r="0" b="0"/>
          </a:stretch>
        </p:blipFill>
        <p:spPr>
          <a:xfrm xmlns:a="http://schemas.openxmlformats.org/drawingml/2006/main">
            <a:off x="3694085" y="2331720"/>
            <a:ext cx="365760" cy="365760"/>
          </a:xfrm>
          <a:prstGeom xmlns:a="http://schemas.openxmlformats.org/drawingml/2006/main" prst="rect">
            <a:avLst/>
          </a:prstGeom>
        </p:spPr>
      </p:pic>
      <p:sp>
        <p:nvSpPr>
          <p:cNvPr id="12" name="Step text 2">
            <a:extLst xmlns:a="http://schemas.openxmlformats.org/drawingml/2006/main">
              <a:ext uri="{FF2B5EF4-FFF2-40B4-BE49-F238E27FC236}">
                <a16:creationId xmlns:a16="http://schemas.microsoft.com/office/drawing/2014/main" id="{2FAC375B-ABEC-4FA2-80CF-692D50C01C98}"/>
              </a:ext>
            </a:extLst>
          </p:cNvPr>
          <p:cNvSpPr>
            <a:spLocks xmlns:a="http://schemas.openxmlformats.org/drawingml/2006/main" noGrp="1"/>
          </p:cNvSpPr>
          <p:nvPr/>
        </p:nvSpPr>
        <p:spPr>
          <a:xfrm xmlns:a="http://schemas.openxmlformats.org/drawingml/2006/main">
            <a:off x="2858963" y="3017520"/>
            <a:ext cx="2036003"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500" b="1">
                <a:solidFill>
                  <a:schemeClr val="tx2"/>
                </a:solidFill>
              </a:rPr>
              <a:t>Thiết kế kỹ thuật, bản vẽ thi công</a:t>
            </a:r>
            <a:endParaRPr sz="1500"/>
          </a:p>
          <a:p xmlns:a="http://schemas.openxmlformats.org/drawingml/2006/main">
            <a:pPr marL="0" indent="0" algn="ctr">
              <a:buNone/>
            </a:pPr>
            <a:r>
              <a:rPr sz="1300">
                <a:solidFill>
                  <a:schemeClr val="accent4"/>
                </a:solidFill>
              </a:rPr>
              <a:t>Tính toán, mô phỏng, lập hồ sơ kỹ thuật</a:t>
            </a:r>
            <a:endParaRPr sz="1500"/>
          </a:p>
        </p:txBody>
      </p:sp>
      <p:sp>
        <p:nvSpPr>
          <p:cNvPr id="13" name="Step arrow 3">
            <a:extLst xmlns:a="http://schemas.openxmlformats.org/drawingml/2006/main">
              <a:ext uri="{FF2B5EF4-FFF2-40B4-BE49-F238E27FC236}">
                <a16:creationId xmlns:a16="http://schemas.microsoft.com/office/drawing/2014/main" id="{11CD8487-0300-499B-A8D3-02586B2E96B7}"/>
              </a:ext>
            </a:extLst>
          </p:cNvPr>
          <p:cNvSpPr>
            <a:spLocks xmlns:a="http://schemas.openxmlformats.org/drawingml/2006/main" noGrp="1"/>
          </p:cNvSpPr>
          <p:nvPr/>
        </p:nvSpPr>
        <p:spPr>
          <a:xfrm xmlns:a="http://schemas.openxmlformats.org/drawingml/2006/main">
            <a:off x="6553048" y="2514600"/>
            <a:ext cx="1304483" cy="0"/>
          </a:xfrm>
          <a:prstGeom xmlns:a="http://schemas.openxmlformats.org/drawingml/2006/main" prst="line">
            <a:avLst/>
          </a:prstGeom>
          <a:noFill xmlns:a="http://schemas.openxmlformats.org/drawingml/2006/main"/>
          <a:ln xmlns:a="http://schemas.openxmlformats.org/drawingml/2006/main" w="25400">
            <a:solidFill>
              <a:schemeClr val="accent6"/>
            </a:solidFill>
            <a:prstDash val="solid"/>
            <a:tailEnd type="triangle"/>
          </a:ln>
        </p:spPr>
      </p:sp>
      <p:sp>
        <p:nvSpPr>
          <p:cNvPr id="14" name="Step circle 3">
            <a:extLst xmlns:a="http://schemas.openxmlformats.org/drawingml/2006/main">
              <a:ext uri="{FF2B5EF4-FFF2-40B4-BE49-F238E27FC236}">
                <a16:creationId xmlns:a16="http://schemas.microsoft.com/office/drawing/2014/main" id="{19864482-0F0B-4363-928A-B11618FE841B}"/>
              </a:ext>
            </a:extLst>
          </p:cNvPr>
          <p:cNvSpPr>
            <a:spLocks xmlns:a="http://schemas.openxmlformats.org/drawingml/2006/main" noGrp="1"/>
          </p:cNvSpPr>
          <p:nvPr/>
        </p:nvSpPr>
        <p:spPr>
          <a:xfrm xmlns:a="http://schemas.openxmlformats.org/drawingml/2006/main">
            <a:off x="5711800" y="2130552"/>
            <a:ext cx="768096" cy="768096"/>
          </a:xfrm>
          <a:prstGeom xmlns:a="http://schemas.openxmlformats.org/drawingml/2006/main" prst="ellipse">
            <a:avLst/>
          </a:prstGeom>
          <a:solidFill xmlns:a="http://schemas.openxmlformats.org/drawingml/2006/main">
            <a:schemeClr val="accent1"/>
          </a:solidFill>
        </p:spPr>
      </p:sp>
      <p:pic>
        <p:nvPicPr>
          <p:cNvPr id="66" name="Step icon 3"/>
          <p:cNvPicPr>
            <a:picLocks xmlns:a="http://schemas.openxmlformats.org/drawingml/2006/main" noChangeAspect="1"/>
          </p:cNvPicPr>
          <p:nvPr/>
        </p:nvPicPr>
        <p:blipFill>
          <a:blip xmlns:r="http://schemas.openxmlformats.org/officeDocument/2006/relationships" xmlns:a="http://schemas.openxmlformats.org/drawingml/2006/main" r:embed="R5ec9d6c42ea94ad1"/>
          <a:stretch xmlns:a="http://schemas.openxmlformats.org/drawingml/2006/main">
            <a:fillRect l="0" t="0" r="0" b="0"/>
          </a:stretch>
        </p:blipFill>
        <p:spPr>
          <a:xfrm xmlns:a="http://schemas.openxmlformats.org/drawingml/2006/main">
            <a:off x="5912968" y="2331720"/>
            <a:ext cx="365760" cy="365760"/>
          </a:xfrm>
          <a:prstGeom xmlns:a="http://schemas.openxmlformats.org/drawingml/2006/main" prst="rect">
            <a:avLst/>
          </a:prstGeom>
        </p:spPr>
      </p:pic>
      <p:sp>
        <p:nvSpPr>
          <p:cNvPr id="16" name="Step text 3">
            <a:extLst xmlns:a="http://schemas.openxmlformats.org/drawingml/2006/main">
              <a:ext uri="{FF2B5EF4-FFF2-40B4-BE49-F238E27FC236}">
                <a16:creationId xmlns:a16="http://schemas.microsoft.com/office/drawing/2014/main" id="{0E186B03-1E4A-4EE3-A76D-848D58709936}"/>
              </a:ext>
            </a:extLst>
          </p:cNvPr>
          <p:cNvSpPr>
            <a:spLocks xmlns:a="http://schemas.openxmlformats.org/drawingml/2006/main" noGrp="1"/>
          </p:cNvSpPr>
          <p:nvPr/>
        </p:nvSpPr>
        <p:spPr>
          <a:xfrm xmlns:a="http://schemas.openxmlformats.org/drawingml/2006/main">
            <a:off x="5077846" y="3017520"/>
            <a:ext cx="2036003"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500" b="1">
                <a:solidFill>
                  <a:schemeClr val="tx2"/>
                </a:solidFill>
              </a:rPr>
              <a:t>Cung cấp và lắp đặt</a:t>
            </a:r>
            <a:endParaRPr sz="1500"/>
          </a:p>
          <a:p xmlns:a="http://schemas.openxmlformats.org/drawingml/2006/main">
            <a:pPr marL="0" indent="0" algn="ctr">
              <a:buNone/>
            </a:pPr>
            <a:r>
              <a:rPr sz="1300">
                <a:solidFill>
                  <a:schemeClr val="accent4"/>
                </a:solidFill>
              </a:rPr>
              <a:t>Cung cấp vật tư, thiết bị; thi công lắp đặt</a:t>
            </a:r>
            <a:endParaRPr sz="1500"/>
          </a:p>
        </p:txBody>
      </p:sp>
      <p:sp>
        <p:nvSpPr>
          <p:cNvPr id="17" name="Step arrow 4">
            <a:extLst xmlns:a="http://schemas.openxmlformats.org/drawingml/2006/main">
              <a:ext uri="{FF2B5EF4-FFF2-40B4-BE49-F238E27FC236}">
                <a16:creationId xmlns:a16="http://schemas.microsoft.com/office/drawing/2014/main" id="{1EB70AC6-B330-4D40-B146-88B539BCC6C5}"/>
              </a:ext>
            </a:extLst>
          </p:cNvPr>
          <p:cNvSpPr>
            <a:spLocks xmlns:a="http://schemas.openxmlformats.org/drawingml/2006/main" noGrp="1"/>
          </p:cNvSpPr>
          <p:nvPr/>
        </p:nvSpPr>
        <p:spPr>
          <a:xfrm xmlns:a="http://schemas.openxmlformats.org/drawingml/2006/main">
            <a:off x="8771931" y="2514600"/>
            <a:ext cx="1304483" cy="0"/>
          </a:xfrm>
          <a:prstGeom xmlns:a="http://schemas.openxmlformats.org/drawingml/2006/main" prst="line">
            <a:avLst/>
          </a:prstGeom>
          <a:noFill xmlns:a="http://schemas.openxmlformats.org/drawingml/2006/main"/>
          <a:ln xmlns:a="http://schemas.openxmlformats.org/drawingml/2006/main" w="25400">
            <a:solidFill>
              <a:schemeClr val="accent6"/>
            </a:solidFill>
            <a:prstDash val="solid"/>
            <a:tailEnd type="triangle"/>
          </a:ln>
        </p:spPr>
      </p:sp>
      <p:sp>
        <p:nvSpPr>
          <p:cNvPr id="18" name="Step circle 4">
            <a:extLst xmlns:a="http://schemas.openxmlformats.org/drawingml/2006/main">
              <a:ext uri="{FF2B5EF4-FFF2-40B4-BE49-F238E27FC236}">
                <a16:creationId xmlns:a16="http://schemas.microsoft.com/office/drawing/2014/main" id="{85224048-9499-4931-95A2-6C367EA4A603}"/>
              </a:ext>
            </a:extLst>
          </p:cNvPr>
          <p:cNvSpPr>
            <a:spLocks xmlns:a="http://schemas.openxmlformats.org/drawingml/2006/main" noGrp="1"/>
          </p:cNvSpPr>
          <p:nvPr/>
        </p:nvSpPr>
        <p:spPr>
          <a:xfrm xmlns:a="http://schemas.openxmlformats.org/drawingml/2006/main">
            <a:off x="7930683" y="2130552"/>
            <a:ext cx="768096" cy="768096"/>
          </a:xfrm>
          <a:prstGeom xmlns:a="http://schemas.openxmlformats.org/drawingml/2006/main" prst="ellipse">
            <a:avLst/>
          </a:prstGeom>
          <a:solidFill xmlns:a="http://schemas.openxmlformats.org/drawingml/2006/main">
            <a:schemeClr val="accent1"/>
          </a:solidFill>
        </p:spPr>
      </p:sp>
      <p:pic>
        <p:nvPicPr>
          <p:cNvPr id="70" name="Step icon 4"/>
          <p:cNvPicPr>
            <a:picLocks xmlns:a="http://schemas.openxmlformats.org/drawingml/2006/main" noChangeAspect="1"/>
          </p:cNvPicPr>
          <p:nvPr/>
        </p:nvPicPr>
        <p:blipFill>
          <a:blip xmlns:r="http://schemas.openxmlformats.org/officeDocument/2006/relationships" xmlns:a="http://schemas.openxmlformats.org/drawingml/2006/main" r:embed="Rbb24cb2159ab452f"/>
          <a:stretch xmlns:a="http://schemas.openxmlformats.org/drawingml/2006/main">
            <a:fillRect l="0" t="0" r="0" b="0"/>
          </a:stretch>
        </p:blipFill>
        <p:spPr>
          <a:xfrm xmlns:a="http://schemas.openxmlformats.org/drawingml/2006/main">
            <a:off x="8131851" y="2331720"/>
            <a:ext cx="365760" cy="365760"/>
          </a:xfrm>
          <a:prstGeom xmlns:a="http://schemas.openxmlformats.org/drawingml/2006/main" prst="rect">
            <a:avLst/>
          </a:prstGeom>
        </p:spPr>
      </p:pic>
      <p:sp>
        <p:nvSpPr>
          <p:cNvPr id="20" name="Step text 4">
            <a:extLst xmlns:a="http://schemas.openxmlformats.org/drawingml/2006/main">
              <a:ext uri="{FF2B5EF4-FFF2-40B4-BE49-F238E27FC236}">
                <a16:creationId xmlns:a16="http://schemas.microsoft.com/office/drawing/2014/main" id="{8DC07F01-0F88-4075-B67C-E97D6134D4E0}"/>
              </a:ext>
            </a:extLst>
          </p:cNvPr>
          <p:cNvSpPr>
            <a:spLocks xmlns:a="http://schemas.openxmlformats.org/drawingml/2006/main" noGrp="1"/>
          </p:cNvSpPr>
          <p:nvPr/>
        </p:nvSpPr>
        <p:spPr>
          <a:xfrm xmlns:a="http://schemas.openxmlformats.org/drawingml/2006/main">
            <a:off x="7296729" y="3017520"/>
            <a:ext cx="2036003"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500" b="1">
                <a:solidFill>
                  <a:schemeClr val="tx2"/>
                </a:solidFill>
              </a:rPr>
              <a:t>Giám sát, quản lý dự án</a:t>
            </a:r>
            <a:endParaRPr sz="1500"/>
          </a:p>
          <a:p xmlns:a="http://schemas.openxmlformats.org/drawingml/2006/main">
            <a:pPr marL="0" indent="0" algn="ctr">
              <a:buNone/>
            </a:pPr>
            <a:r>
              <a:rPr sz="1300">
                <a:solidFill>
                  <a:schemeClr val="accent4"/>
                </a:solidFill>
              </a:rPr>
              <a:t>Giám sát thi công, giám sát tác giả</a:t>
            </a:r>
            <a:endParaRPr sz="1500"/>
          </a:p>
        </p:txBody>
      </p:sp>
      <p:sp>
        <p:nvSpPr>
          <p:cNvPr id="21" name="Step circle 5">
            <a:extLst xmlns:a="http://schemas.openxmlformats.org/drawingml/2006/main">
              <a:ext uri="{FF2B5EF4-FFF2-40B4-BE49-F238E27FC236}">
                <a16:creationId xmlns:a16="http://schemas.microsoft.com/office/drawing/2014/main" id="{B26F46D2-527A-474C-A332-D645566F88F9}"/>
              </a:ext>
            </a:extLst>
          </p:cNvPr>
          <p:cNvSpPr>
            <a:spLocks xmlns:a="http://schemas.openxmlformats.org/drawingml/2006/main" noGrp="1"/>
          </p:cNvSpPr>
          <p:nvPr/>
        </p:nvSpPr>
        <p:spPr>
          <a:xfrm xmlns:a="http://schemas.openxmlformats.org/drawingml/2006/main">
            <a:off x="10149566" y="2130552"/>
            <a:ext cx="768096" cy="768096"/>
          </a:xfrm>
          <a:prstGeom xmlns:a="http://schemas.openxmlformats.org/drawingml/2006/main" prst="ellipse">
            <a:avLst/>
          </a:prstGeom>
          <a:solidFill xmlns:a="http://schemas.openxmlformats.org/drawingml/2006/main">
            <a:schemeClr val="accent2"/>
          </a:solidFill>
        </p:spPr>
      </p:sp>
      <p:pic>
        <p:nvPicPr>
          <p:cNvPr id="73" name="Step icon 5"/>
          <p:cNvPicPr>
            <a:picLocks xmlns:a="http://schemas.openxmlformats.org/drawingml/2006/main" noChangeAspect="1"/>
          </p:cNvPicPr>
          <p:nvPr/>
        </p:nvPicPr>
        <p:blipFill>
          <a:blip xmlns:r="http://schemas.openxmlformats.org/officeDocument/2006/relationships" xmlns:a="http://schemas.openxmlformats.org/drawingml/2006/main" r:embed="R23a66e29de3a431b"/>
          <a:stretch xmlns:a="http://schemas.openxmlformats.org/drawingml/2006/main">
            <a:fillRect l="0" t="0" r="0" b="0"/>
          </a:stretch>
        </p:blipFill>
        <p:spPr>
          <a:xfrm xmlns:a="http://schemas.openxmlformats.org/drawingml/2006/main">
            <a:off x="10350734" y="2331720"/>
            <a:ext cx="365760" cy="365760"/>
          </a:xfrm>
          <a:prstGeom xmlns:a="http://schemas.openxmlformats.org/drawingml/2006/main" prst="rect">
            <a:avLst/>
          </a:prstGeom>
        </p:spPr>
      </p:pic>
      <p:sp>
        <p:nvSpPr>
          <p:cNvPr id="23" name="Step text 5">
            <a:extLst xmlns:a="http://schemas.openxmlformats.org/drawingml/2006/main">
              <a:ext uri="{FF2B5EF4-FFF2-40B4-BE49-F238E27FC236}">
                <a16:creationId xmlns:a16="http://schemas.microsoft.com/office/drawing/2014/main" id="{608F5374-78A0-4308-B8B5-F37C01A1C7D2}"/>
              </a:ext>
            </a:extLst>
          </p:cNvPr>
          <p:cNvSpPr>
            <a:spLocks xmlns:a="http://schemas.openxmlformats.org/drawingml/2006/main" noGrp="1"/>
          </p:cNvSpPr>
          <p:nvPr/>
        </p:nvSpPr>
        <p:spPr>
          <a:xfrm xmlns:a="http://schemas.openxmlformats.org/drawingml/2006/main">
            <a:off x="9515612" y="3017520"/>
            <a:ext cx="2036003"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ctr">
              <a:buNone/>
            </a:pPr>
            <a:r>
              <a:rPr sz="1500" b="1">
                <a:solidFill>
                  <a:schemeClr val="tx2"/>
                </a:solidFill>
              </a:rPr>
              <a:t>Chạy thử, bàn giao, bảo trì</a:t>
            </a:r>
            <a:endParaRPr sz="1500"/>
          </a:p>
          <a:p xmlns:a="http://schemas.openxmlformats.org/drawingml/2006/main">
            <a:pPr marL="0" indent="0" algn="ctr">
              <a:buNone/>
            </a:pPr>
            <a:r>
              <a:rPr sz="1300">
                <a:solidFill>
                  <a:schemeClr val="accent4"/>
                </a:solidFill>
              </a:rPr>
              <a:t>Thử nghiệm vận hành, đào tạo, bảo trì</a:t>
            </a:r>
            <a:endParaRPr sz="1500"/>
          </a:p>
        </p:txBody>
      </p:sp>
      <p:sp>
        <p:nvSpPr>
          <p:cNvPr id="24" name="Support card">
            <a:extLst xmlns:a="http://schemas.openxmlformats.org/drawingml/2006/main">
              <a:ext uri="{FF2B5EF4-FFF2-40B4-BE49-F238E27FC236}">
                <a16:creationId xmlns:a16="http://schemas.microsoft.com/office/drawing/2014/main" id="{D2A31202-ECA8-4FFD-A296-EC014BA047F0}"/>
              </a:ext>
            </a:extLst>
          </p:cNvPr>
          <p:cNvSpPr>
            <a:spLocks xmlns:a="http://schemas.openxmlformats.org/drawingml/2006/main" noGrp="1"/>
          </p:cNvSpPr>
          <p:nvPr/>
        </p:nvSpPr>
        <p:spPr>
          <a:xfrm xmlns:a="http://schemas.openxmlformats.org/drawingml/2006/main">
            <a:off x="3257550" y="4206240"/>
            <a:ext cx="4648200" cy="1828800"/>
          </a:xfrm>
          <a:prstGeom xmlns:a="http://schemas.openxmlformats.org/drawingml/2006/main" prst="roundRect">
            <a:avLst>
              <a:gd name="adj" fmla="val 5000"/>
            </a:avLst>
          </a:prstGeom>
          <a:solidFill xmlns:a="http://schemas.openxmlformats.org/drawingml/2006/main">
            <a:schemeClr val="bg2"/>
          </a:solidFill>
        </p:spPr>
      </p:sp>
      <p:sp>
        <p:nvSpPr>
          <p:cNvPr id="25" name="Support title">
            <a:extLst xmlns:a="http://schemas.openxmlformats.org/drawingml/2006/main">
              <a:ext uri="{FF2B5EF4-FFF2-40B4-BE49-F238E27FC236}">
                <a16:creationId xmlns:a16="http://schemas.microsoft.com/office/drawing/2014/main" id="{A2874B8E-F169-4ECB-A6A5-E56B8571A0C5}"/>
              </a:ext>
            </a:extLst>
          </p:cNvPr>
          <p:cNvSpPr>
            <a:spLocks xmlns:a="http://schemas.openxmlformats.org/drawingml/2006/main" noGrp="1"/>
          </p:cNvSpPr>
          <p:nvPr/>
        </p:nvSpPr>
        <p:spPr>
          <a:xfrm xmlns:a="http://schemas.openxmlformats.org/drawingml/2006/main">
            <a:off x="3476625" y="4343400"/>
            <a:ext cx="421005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Dịch vụ hỗ trợ</a:t>
            </a:r>
            <a:endParaRPr sz="1600"/>
          </a:p>
        </p:txBody>
      </p:sp>
      <p:sp>
        <p:nvSpPr>
          <p:cNvPr id="26" name="Support list">
            <a:extLst xmlns:a="http://schemas.openxmlformats.org/drawingml/2006/main">
              <a:ext uri="{FF2B5EF4-FFF2-40B4-BE49-F238E27FC236}">
                <a16:creationId xmlns:a16="http://schemas.microsoft.com/office/drawing/2014/main" id="{9A88C1D1-A58A-4A95-859C-7B6F7F3C4211}"/>
              </a:ext>
            </a:extLst>
          </p:cNvPr>
          <p:cNvSpPr>
            <a:spLocks xmlns:a="http://schemas.openxmlformats.org/drawingml/2006/main" noGrp="1"/>
          </p:cNvSpPr>
          <p:nvPr/>
        </p:nvSpPr>
        <p:spPr>
          <a:xfrm xmlns:a="http://schemas.openxmlformats.org/drawingml/2006/main">
            <a:off x="3476625" y="4752975"/>
            <a:ext cx="4200525" cy="120967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165100" indent="-101600">
              <a:lnSpc>
                <a:spcPct val="100000"/>
              </a:lnSpc>
              <a:spcAft>
                <a:spcPts val="150"/>
              </a:spcAft>
              <a:buNone/>
              <a:defRPr sz="1275">
                <a:solidFill>
                  <a:srgbClr val="172433"/>
                </a:solidFill>
                <a:latin typeface="Arial"/>
                <a:ea typeface="Arial"/>
                <a:cs typeface="Arial"/>
              </a:defRPr>
            </a:pPr>
            <a:r>
              <a:rPr sz="1275">
                <a:solidFill>
                  <a:srgbClr val="172433"/>
                </a:solidFill>
                <a:latin typeface="Arial"/>
                <a:ea typeface="Arial"/>
                <a:cs typeface="Arial"/>
              </a:rPr>
              <a:t>Lập hồ sơ kỹ thuật: bản vẽ, bảng dữ liệu, thông số kỹ thuật</a:t>
            </a:r>
          </a:p>
          <a:p xmlns:a="http://schemas.openxmlformats.org/drawingml/2006/main">
            <a:pPr marL="165100" indent="-101600">
              <a:lnSpc>
                <a:spcPct val="100000"/>
              </a:lnSpc>
              <a:spcAft>
                <a:spcPts val="150"/>
              </a:spcAft>
              <a:buNone/>
              <a:defRPr sz="1275">
                <a:solidFill>
                  <a:srgbClr val="172433"/>
                </a:solidFill>
                <a:latin typeface="Arial"/>
                <a:ea typeface="Arial"/>
                <a:cs typeface="Arial"/>
              </a:defRPr>
            </a:pPr>
            <a:r>
              <a:rPr sz="1275">
                <a:solidFill>
                  <a:srgbClr val="172433"/>
                </a:solidFill>
                <a:latin typeface="Arial"/>
                <a:ea typeface="Arial"/>
                <a:cs typeface="Arial"/>
              </a:rPr>
              <a:t>Quản lý dự án từ khởi đầu đến khi hoàn thành</a:t>
            </a:r>
          </a:p>
          <a:p xmlns:a="http://schemas.openxmlformats.org/drawingml/2006/main">
            <a:pPr marL="165100" indent="-101600">
              <a:lnSpc>
                <a:spcPct val="100000"/>
              </a:lnSpc>
              <a:spcAft>
                <a:spcPts val="150"/>
              </a:spcAft>
              <a:buNone/>
              <a:defRPr sz="1275">
                <a:solidFill>
                  <a:srgbClr val="172433"/>
                </a:solidFill>
                <a:latin typeface="Arial"/>
                <a:ea typeface="Arial"/>
                <a:cs typeface="Arial"/>
              </a:defRPr>
            </a:pPr>
            <a:r>
              <a:rPr sz="1275">
                <a:solidFill>
                  <a:srgbClr val="172433"/>
                </a:solidFill>
                <a:latin typeface="Arial"/>
                <a:ea typeface="Arial"/>
                <a:cs typeface="Arial"/>
              </a:rPr>
              <a:t>Kỹ thuật giá trị (VE): tối ưu thiết kế để giảm chi phí</a:t>
            </a:r>
          </a:p>
          <a:p xmlns:a="http://schemas.openxmlformats.org/drawingml/2006/main">
            <a:pPr marL="165100" indent="-101600">
              <a:lnSpc>
                <a:spcPct val="100000"/>
              </a:lnSpc>
              <a:spcAft>
                <a:spcPts val="150"/>
              </a:spcAft>
              <a:buNone/>
              <a:defRPr sz="1275">
                <a:solidFill>
                  <a:srgbClr val="172433"/>
                </a:solidFill>
                <a:latin typeface="Arial"/>
                <a:ea typeface="Arial"/>
                <a:cs typeface="Arial"/>
              </a:defRPr>
            </a:pPr>
            <a:r>
              <a:rPr sz="1275">
                <a:solidFill>
                  <a:srgbClr val="172433"/>
                </a:solidFill>
                <a:latin typeface="Arial"/>
                <a:ea typeface="Arial"/>
                <a:cs typeface="Arial"/>
              </a:rPr>
              <a:t>Kỹ thuật đảo ngược: khảo sát, lập hồ sơ hệ thống hiện hữu</a:t>
            </a:r>
          </a:p>
        </p:txBody>
      </p:sp>
      <p:sp>
        <p:nvSpPr>
          <p:cNvPr id="27" name="Software card">
            <a:extLst xmlns:a="http://schemas.openxmlformats.org/drawingml/2006/main">
              <a:ext uri="{FF2B5EF4-FFF2-40B4-BE49-F238E27FC236}">
                <a16:creationId xmlns:a16="http://schemas.microsoft.com/office/drawing/2014/main" id="{E218CC51-362D-47A5-B5E6-96559748397D}"/>
              </a:ext>
            </a:extLst>
          </p:cNvPr>
          <p:cNvSpPr>
            <a:spLocks xmlns:a="http://schemas.openxmlformats.org/drawingml/2006/main" noGrp="1"/>
          </p:cNvSpPr>
          <p:nvPr/>
        </p:nvSpPr>
        <p:spPr>
          <a:xfrm xmlns:a="http://schemas.openxmlformats.org/drawingml/2006/main">
            <a:off x="8134350" y="4206240"/>
            <a:ext cx="3508724" cy="1828800"/>
          </a:xfrm>
          <a:prstGeom xmlns:a="http://schemas.openxmlformats.org/drawingml/2006/main" prst="roundRect">
            <a:avLst>
              <a:gd name="adj" fmla="val 5000"/>
            </a:avLst>
          </a:prstGeom>
          <a:solidFill xmlns:a="http://schemas.openxmlformats.org/drawingml/2006/main">
            <a:schemeClr val="tx2"/>
          </a:solidFill>
        </p:spPr>
      </p:sp>
      <p:sp>
        <p:nvSpPr>
          <p:cNvPr id="28" name="Software title">
            <a:extLst xmlns:a="http://schemas.openxmlformats.org/drawingml/2006/main">
              <a:ext uri="{FF2B5EF4-FFF2-40B4-BE49-F238E27FC236}">
                <a16:creationId xmlns:a16="http://schemas.microsoft.com/office/drawing/2014/main" id="{F5365DF6-F576-4A1D-8922-CFF731AAB316}"/>
              </a:ext>
            </a:extLst>
          </p:cNvPr>
          <p:cNvSpPr>
            <a:spLocks xmlns:a="http://schemas.openxmlformats.org/drawingml/2006/main" noGrp="1"/>
          </p:cNvSpPr>
          <p:nvPr/>
        </p:nvSpPr>
        <p:spPr>
          <a:xfrm xmlns:a="http://schemas.openxmlformats.org/drawingml/2006/main">
            <a:off x="8343900" y="4333875"/>
            <a:ext cx="310515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defRPr sz="1575"/>
            </a:pPr>
            <a:r>
              <a:rPr sz="1575" b="1">
                <a:solidFill>
                  <a:schemeClr val="bg1"/>
                </a:solidFill>
              </a:rPr>
              <a:t>Phần mềm thiết kế và tính toán</a:t>
            </a:r>
            <a:endParaRPr sz="1600"/>
          </a:p>
        </p:txBody>
      </p:sp>
      <p:sp>
        <p:nvSpPr>
          <p:cNvPr id="29" name="Software AutoCAD">
            <a:extLst xmlns:a="http://schemas.openxmlformats.org/drawingml/2006/main">
              <a:ext uri="{FF2B5EF4-FFF2-40B4-BE49-F238E27FC236}">
                <a16:creationId xmlns:a16="http://schemas.microsoft.com/office/drawing/2014/main" id="{58EF7010-D471-4D79-861E-34B4DDC190E6}"/>
              </a:ext>
            </a:extLst>
          </p:cNvPr>
          <p:cNvSpPr>
            <a:spLocks xmlns:a="http://schemas.openxmlformats.org/drawingml/2006/main" noGrp="1"/>
          </p:cNvSpPr>
          <p:nvPr/>
        </p:nvSpPr>
        <p:spPr>
          <a:xfrm xmlns:a="http://schemas.openxmlformats.org/drawingml/2006/main">
            <a:off x="8343900" y="491490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30" name="Software AutoCAD text">
            <a:extLst xmlns:a="http://schemas.openxmlformats.org/drawingml/2006/main">
              <a:ext uri="{FF2B5EF4-FFF2-40B4-BE49-F238E27FC236}">
                <a16:creationId xmlns:a16="http://schemas.microsoft.com/office/drawing/2014/main" id="{EA68C0A9-F882-460B-9C10-6478F8246682}"/>
              </a:ext>
            </a:extLst>
          </p:cNvPr>
          <p:cNvSpPr>
            <a:spLocks xmlns:a="http://schemas.openxmlformats.org/drawingml/2006/main" noGrp="1"/>
          </p:cNvSpPr>
          <p:nvPr/>
        </p:nvSpPr>
        <p:spPr>
          <a:xfrm xmlns:a="http://schemas.openxmlformats.org/drawingml/2006/main">
            <a:off x="8343900" y="491490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AutoCAD</a:t>
            </a:r>
            <a:endParaRPr sz="1300"/>
          </a:p>
        </p:txBody>
      </p:sp>
      <p:sp>
        <p:nvSpPr>
          <p:cNvPr id="31" name="Software Revit">
            <a:extLst xmlns:a="http://schemas.openxmlformats.org/drawingml/2006/main">
              <a:ext uri="{FF2B5EF4-FFF2-40B4-BE49-F238E27FC236}">
                <a16:creationId xmlns:a16="http://schemas.microsoft.com/office/drawing/2014/main" id="{F117B570-243C-482B-A4C9-9C2EF5922924}"/>
              </a:ext>
            </a:extLst>
          </p:cNvPr>
          <p:cNvSpPr>
            <a:spLocks xmlns:a="http://schemas.openxmlformats.org/drawingml/2006/main" noGrp="1"/>
          </p:cNvSpPr>
          <p:nvPr/>
        </p:nvSpPr>
        <p:spPr>
          <a:xfrm xmlns:a="http://schemas.openxmlformats.org/drawingml/2006/main">
            <a:off x="9124950" y="491490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32" name="Software Revit text">
            <a:extLst xmlns:a="http://schemas.openxmlformats.org/drawingml/2006/main">
              <a:ext uri="{FF2B5EF4-FFF2-40B4-BE49-F238E27FC236}">
                <a16:creationId xmlns:a16="http://schemas.microsoft.com/office/drawing/2014/main" id="{AE6AE092-68F2-489E-A52D-7BD198FFC878}"/>
              </a:ext>
            </a:extLst>
          </p:cNvPr>
          <p:cNvSpPr>
            <a:spLocks xmlns:a="http://schemas.openxmlformats.org/drawingml/2006/main" noGrp="1"/>
          </p:cNvSpPr>
          <p:nvPr/>
        </p:nvSpPr>
        <p:spPr>
          <a:xfrm xmlns:a="http://schemas.openxmlformats.org/drawingml/2006/main">
            <a:off x="9124950" y="491490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Revit</a:t>
            </a:r>
            <a:endParaRPr sz="1300"/>
          </a:p>
        </p:txBody>
      </p:sp>
      <p:sp>
        <p:nvSpPr>
          <p:cNvPr id="33" name="Software HAP">
            <a:extLst xmlns:a="http://schemas.openxmlformats.org/drawingml/2006/main">
              <a:ext uri="{FF2B5EF4-FFF2-40B4-BE49-F238E27FC236}">
                <a16:creationId xmlns:a16="http://schemas.microsoft.com/office/drawing/2014/main" id="{2FA0A450-D6B7-4AEF-A401-DD7052E81D2D}"/>
              </a:ext>
            </a:extLst>
          </p:cNvPr>
          <p:cNvSpPr>
            <a:spLocks xmlns:a="http://schemas.openxmlformats.org/drawingml/2006/main" noGrp="1"/>
          </p:cNvSpPr>
          <p:nvPr/>
        </p:nvSpPr>
        <p:spPr>
          <a:xfrm xmlns:a="http://schemas.openxmlformats.org/drawingml/2006/main">
            <a:off x="9906000" y="491490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34" name="Software HAP text">
            <a:extLst xmlns:a="http://schemas.openxmlformats.org/drawingml/2006/main">
              <a:ext uri="{FF2B5EF4-FFF2-40B4-BE49-F238E27FC236}">
                <a16:creationId xmlns:a16="http://schemas.microsoft.com/office/drawing/2014/main" id="{C3A267C3-6464-4E09-9E65-E7231DF2AAE6}"/>
              </a:ext>
            </a:extLst>
          </p:cNvPr>
          <p:cNvSpPr>
            <a:spLocks xmlns:a="http://schemas.openxmlformats.org/drawingml/2006/main" noGrp="1"/>
          </p:cNvSpPr>
          <p:nvPr/>
        </p:nvSpPr>
        <p:spPr>
          <a:xfrm xmlns:a="http://schemas.openxmlformats.org/drawingml/2006/main">
            <a:off x="9906000" y="491490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HAP</a:t>
            </a:r>
            <a:endParaRPr sz="1300"/>
          </a:p>
        </p:txBody>
      </p:sp>
      <p:sp>
        <p:nvSpPr>
          <p:cNvPr id="35" name="Software Trace 700">
            <a:extLst xmlns:a="http://schemas.openxmlformats.org/drawingml/2006/main">
              <a:ext uri="{FF2B5EF4-FFF2-40B4-BE49-F238E27FC236}">
                <a16:creationId xmlns:a16="http://schemas.microsoft.com/office/drawing/2014/main" id="{DA964E24-91FE-4E4D-B214-E301AADBB10A}"/>
              </a:ext>
            </a:extLst>
          </p:cNvPr>
          <p:cNvSpPr>
            <a:spLocks xmlns:a="http://schemas.openxmlformats.org/drawingml/2006/main" noGrp="1"/>
          </p:cNvSpPr>
          <p:nvPr/>
        </p:nvSpPr>
        <p:spPr>
          <a:xfrm xmlns:a="http://schemas.openxmlformats.org/drawingml/2006/main">
            <a:off x="10687050" y="491490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36" name="Software Trace 700 text">
            <a:extLst xmlns:a="http://schemas.openxmlformats.org/drawingml/2006/main">
              <a:ext uri="{FF2B5EF4-FFF2-40B4-BE49-F238E27FC236}">
                <a16:creationId xmlns:a16="http://schemas.microsoft.com/office/drawing/2014/main" id="{014B83CD-B47E-43CA-8EA6-405237B9E0B1}"/>
              </a:ext>
            </a:extLst>
          </p:cNvPr>
          <p:cNvSpPr>
            <a:spLocks xmlns:a="http://schemas.openxmlformats.org/drawingml/2006/main" noGrp="1"/>
          </p:cNvSpPr>
          <p:nvPr/>
        </p:nvSpPr>
        <p:spPr>
          <a:xfrm xmlns:a="http://schemas.openxmlformats.org/drawingml/2006/main">
            <a:off x="10687050" y="491490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Trace 700</a:t>
            </a:r>
            <a:endParaRPr sz="1300"/>
          </a:p>
        </p:txBody>
      </p:sp>
      <p:sp>
        <p:nvSpPr>
          <p:cNvPr id="37" name="Software ETAP">
            <a:extLst xmlns:a="http://schemas.openxmlformats.org/drawingml/2006/main">
              <a:ext uri="{FF2B5EF4-FFF2-40B4-BE49-F238E27FC236}">
                <a16:creationId xmlns:a16="http://schemas.microsoft.com/office/drawing/2014/main" id="{CF8B1FB5-59A1-4222-A8E9-0B401B43D126}"/>
              </a:ext>
            </a:extLst>
          </p:cNvPr>
          <p:cNvSpPr>
            <a:spLocks xmlns:a="http://schemas.openxmlformats.org/drawingml/2006/main" noGrp="1"/>
          </p:cNvSpPr>
          <p:nvPr/>
        </p:nvSpPr>
        <p:spPr>
          <a:xfrm xmlns:a="http://schemas.openxmlformats.org/drawingml/2006/main">
            <a:off x="8343900" y="541782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38" name="Software ETAP text">
            <a:extLst xmlns:a="http://schemas.openxmlformats.org/drawingml/2006/main">
              <a:ext uri="{FF2B5EF4-FFF2-40B4-BE49-F238E27FC236}">
                <a16:creationId xmlns:a16="http://schemas.microsoft.com/office/drawing/2014/main" id="{024D2B42-4F22-4A19-A4C4-ACDDE107A1CB}"/>
              </a:ext>
            </a:extLst>
          </p:cNvPr>
          <p:cNvSpPr>
            <a:spLocks xmlns:a="http://schemas.openxmlformats.org/drawingml/2006/main" noGrp="1"/>
          </p:cNvSpPr>
          <p:nvPr/>
        </p:nvSpPr>
        <p:spPr>
          <a:xfrm xmlns:a="http://schemas.openxmlformats.org/drawingml/2006/main">
            <a:off x="8343900" y="541782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ETAP</a:t>
            </a:r>
            <a:endParaRPr sz="1300"/>
          </a:p>
        </p:txBody>
      </p:sp>
      <p:sp>
        <p:nvSpPr>
          <p:cNvPr id="39" name="Software SIMARIS">
            <a:extLst xmlns:a="http://schemas.openxmlformats.org/drawingml/2006/main">
              <a:ext uri="{FF2B5EF4-FFF2-40B4-BE49-F238E27FC236}">
                <a16:creationId xmlns:a16="http://schemas.microsoft.com/office/drawing/2014/main" id="{1059B74A-B973-4E54-A05F-E3F7C02FDD12}"/>
              </a:ext>
            </a:extLst>
          </p:cNvPr>
          <p:cNvSpPr>
            <a:spLocks xmlns:a="http://schemas.openxmlformats.org/drawingml/2006/main" noGrp="1"/>
          </p:cNvSpPr>
          <p:nvPr/>
        </p:nvSpPr>
        <p:spPr>
          <a:xfrm xmlns:a="http://schemas.openxmlformats.org/drawingml/2006/main">
            <a:off x="9124950" y="541782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40" name="Software SIMARIS text">
            <a:extLst xmlns:a="http://schemas.openxmlformats.org/drawingml/2006/main">
              <a:ext uri="{FF2B5EF4-FFF2-40B4-BE49-F238E27FC236}">
                <a16:creationId xmlns:a16="http://schemas.microsoft.com/office/drawing/2014/main" id="{9C3AC75C-358F-4878-8058-FCC8D5291E93}"/>
              </a:ext>
            </a:extLst>
          </p:cNvPr>
          <p:cNvSpPr>
            <a:spLocks xmlns:a="http://schemas.openxmlformats.org/drawingml/2006/main" noGrp="1"/>
          </p:cNvSpPr>
          <p:nvPr/>
        </p:nvSpPr>
        <p:spPr>
          <a:xfrm xmlns:a="http://schemas.openxmlformats.org/drawingml/2006/main">
            <a:off x="9124950" y="541782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SIMARIS</a:t>
            </a:r>
            <a:endParaRPr sz="1300"/>
          </a:p>
        </p:txBody>
      </p:sp>
      <p:sp>
        <p:nvSpPr>
          <p:cNvPr id="41" name="Software DIALux">
            <a:extLst xmlns:a="http://schemas.openxmlformats.org/drawingml/2006/main">
              <a:ext uri="{FF2B5EF4-FFF2-40B4-BE49-F238E27FC236}">
                <a16:creationId xmlns:a16="http://schemas.microsoft.com/office/drawing/2014/main" id="{740F7737-B8D6-4C48-B192-A8F104FA41A0}"/>
              </a:ext>
            </a:extLst>
          </p:cNvPr>
          <p:cNvSpPr>
            <a:spLocks xmlns:a="http://schemas.openxmlformats.org/drawingml/2006/main" noGrp="1"/>
          </p:cNvSpPr>
          <p:nvPr/>
        </p:nvSpPr>
        <p:spPr>
          <a:xfrm xmlns:a="http://schemas.openxmlformats.org/drawingml/2006/main">
            <a:off x="9906000" y="541782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42" name="Software DIALux text">
            <a:extLst xmlns:a="http://schemas.openxmlformats.org/drawingml/2006/main">
              <a:ext uri="{FF2B5EF4-FFF2-40B4-BE49-F238E27FC236}">
                <a16:creationId xmlns:a16="http://schemas.microsoft.com/office/drawing/2014/main" id="{867BF275-8CAB-4ACE-9D38-A35314391E2E}"/>
              </a:ext>
            </a:extLst>
          </p:cNvPr>
          <p:cNvSpPr>
            <a:spLocks xmlns:a="http://schemas.openxmlformats.org/drawingml/2006/main" noGrp="1"/>
          </p:cNvSpPr>
          <p:nvPr/>
        </p:nvSpPr>
        <p:spPr>
          <a:xfrm xmlns:a="http://schemas.openxmlformats.org/drawingml/2006/main">
            <a:off x="9906000" y="541782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DIALux</a:t>
            </a:r>
            <a:endParaRPr sz="1300"/>
          </a:p>
        </p:txBody>
      </p:sp>
      <p:sp>
        <p:nvSpPr>
          <p:cNvPr id="43" name="Software EPLAN">
            <a:extLst xmlns:a="http://schemas.openxmlformats.org/drawingml/2006/main">
              <a:ext uri="{FF2B5EF4-FFF2-40B4-BE49-F238E27FC236}">
                <a16:creationId xmlns:a16="http://schemas.microsoft.com/office/drawing/2014/main" id="{CBEA9ED9-898B-49A8-A103-29D3228F248B}"/>
              </a:ext>
            </a:extLst>
          </p:cNvPr>
          <p:cNvSpPr>
            <a:spLocks xmlns:a="http://schemas.openxmlformats.org/drawingml/2006/main" noGrp="1"/>
          </p:cNvSpPr>
          <p:nvPr/>
        </p:nvSpPr>
        <p:spPr>
          <a:xfrm xmlns:a="http://schemas.openxmlformats.org/drawingml/2006/main">
            <a:off x="10687050" y="5417820"/>
            <a:ext cx="723900" cy="384048"/>
          </a:xfrm>
          <a:prstGeom xmlns:a="http://schemas.openxmlformats.org/drawingml/2006/main" prst="roundRect">
            <a:avLst>
              <a:gd name="adj" fmla="val 50000"/>
            </a:avLst>
          </a:prstGeom>
          <a:solidFill xmlns:a="http://schemas.openxmlformats.org/drawingml/2006/main">
            <a:schemeClr val="accent5"/>
          </a:solidFill>
        </p:spPr>
      </p:sp>
      <p:sp>
        <p:nvSpPr>
          <p:cNvPr id="44" name="Software EPLAN text">
            <a:extLst xmlns:a="http://schemas.openxmlformats.org/drawingml/2006/main">
              <a:ext uri="{FF2B5EF4-FFF2-40B4-BE49-F238E27FC236}">
                <a16:creationId xmlns:a16="http://schemas.microsoft.com/office/drawing/2014/main" id="{1852755C-8632-4058-B950-C4F64484128D}"/>
              </a:ext>
            </a:extLst>
          </p:cNvPr>
          <p:cNvSpPr>
            <a:spLocks xmlns:a="http://schemas.openxmlformats.org/drawingml/2006/main" noGrp="1"/>
          </p:cNvSpPr>
          <p:nvPr/>
        </p:nvSpPr>
        <p:spPr>
          <a:xfrm xmlns:a="http://schemas.openxmlformats.org/drawingml/2006/main">
            <a:off x="10687050" y="5417820"/>
            <a:ext cx="7239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defRPr sz="1200"/>
            </a:pPr>
            <a:r>
              <a:rPr sz="1200" b="1">
                <a:solidFill>
                  <a:schemeClr val="bg1"/>
                </a:solidFill>
              </a:rPr>
              <a:t>EPLAN</a:t>
            </a:r>
            <a:endParaRPr sz="1300"/>
          </a:p>
        </p:txBody>
      </p:sp>
      <p:sp>
        <p:nvSpPr>
          <p:cNvPr id="50" name="Slide Number Placeholder 0">
            <a:extLst xmlns:a="http://schemas.openxmlformats.org/drawingml/2006/main">
              <a:ext uri="{FF2B5EF4-FFF2-40B4-BE49-F238E27FC236}">
                <a16:creationId xmlns:a16="http://schemas.microsoft.com/office/drawing/2014/main" id="{087A19CC-D754-497C-B975-E04A13E97514}"/>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10</a:t>
            </a:fld>
            <a:endParaRPr/>
          </a:p>
        </p:txBody>
      </p:sp>
      <p:pic>
        <p:nvPicPr>
          <p:cNvPr id="97" name=""/>
          <p:cNvPicPr>
            <a:picLocks xmlns:a="http://schemas.openxmlformats.org/drawingml/2006/main" noChangeAspect="1"/>
          </p:cNvPicPr>
          <p:nvPr/>
        </p:nvPicPr>
        <p:blipFill>
          <a:blip xmlns:r="http://schemas.openxmlformats.org/officeDocument/2006/relationships" xmlns:a="http://schemas.openxmlformats.org/drawingml/2006/main" r:embed="R3c5d90aceb9648de"/>
          <a:srcRect xmlns:a="http://schemas.openxmlformats.org/drawingml/2006/main" l="0" t="20451" r="0" b="20451"/>
          <a:stretch xmlns:a="http://schemas.openxmlformats.org/drawingml/2006/main">
            <a:fillRect l="0" t="0" r="0" b="0"/>
          </a:stretch>
        </p:blipFill>
        <p:spPr>
          <a:xfrm xmlns:a="http://schemas.openxmlformats.org/drawingml/2006/main">
            <a:off x="548640" y="4206240"/>
            <a:ext cx="2476500" cy="1828800"/>
          </a:xfrm>
          <a:prstGeom xmlns:a="http://schemas.openxmlformats.org/drawingml/2006/main" prst="rect">
            <a:avLst/>
          </a:prstGeom>
        </p:spPr>
      </p:pic>
      <p:sp>
        <p:nvSpPr>
          <p:cNvPr id="52" name="AI image disclosure">
            <a:extLst xmlns:a="http://schemas.openxmlformats.org/drawingml/2006/main">
              <a:ext uri="{FF2B5EF4-FFF2-40B4-BE49-F238E27FC236}">
                <a16:creationId xmlns:a16="http://schemas.microsoft.com/office/drawing/2014/main" id="{ED215A79-092D-490E-BC8C-38217BADFC21}"/>
              </a:ext>
            </a:extLst>
          </p:cNvPr>
          <p:cNvSpPr>
            <a:spLocks xmlns:a="http://schemas.openxmlformats.org/drawingml/2006/main" noGrp="1"/>
          </p:cNvSpPr>
          <p:nvPr/>
        </p:nvSpPr>
        <p:spPr>
          <a:xfrm xmlns:a="http://schemas.openxmlformats.org/drawingml/2006/main">
            <a:off x="548640" y="6076950"/>
            <a:ext cx="2476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6B7A8F"/>
                </a:solidFill>
                <a:latin typeface="Arial"/>
                <a:ea typeface="Arial"/>
                <a:cs typeface="Arial"/>
              </a:defRPr>
            </a:pPr>
            <a:r>
              <a:rPr sz="900">
                <a:solidFill>
                  <a:srgbClr val="6B7A8F"/>
                </a:solidFill>
                <a:latin typeface="Arial"/>
                <a:ea typeface="Arial"/>
                <a:cs typeface="Arial"/>
              </a:rPr>
              <a:t>Ảnh minh họa tạo bằng AI</a:t>
            </a:r>
          </a:p>
        </p:txBody>
      </p:sp>
    </p:spTree>
    <p:extLst>
      <p:ext uri="{BB962C8B-B14F-4D97-AF65-F5344CB8AC3E}">
        <p14:creationId xmlns:p14="http://schemas.microsoft.com/office/powerpoint/2010/main" val="2143029596"/>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A2A27789-25FA-47E8-8C64-EC9AA9BC26F5}"/>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Hệ thống cơ khí và hệ thống điện</a:t>
            </a:r>
            <a:endParaRPr sz="3400"/>
          </a:p>
        </p:txBody>
      </p:sp>
      <p:sp>
        <p:nvSpPr>
          <p:cNvPr id="3" name="Kicker">
            <a:extLst xmlns:a="http://schemas.openxmlformats.org/drawingml/2006/main">
              <a:ext uri="{FF2B5EF4-FFF2-40B4-BE49-F238E27FC236}">
                <a16:creationId xmlns:a16="http://schemas.microsoft.com/office/drawing/2014/main" id="{B0DD06CD-B53C-429F-831B-DDDE1EDF0ABC}"/>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3. DỊCH VỤ KỸ THUẬT CƠ ĐIỆN</a:t>
            </a:r>
            <a:endParaRPr sz="1200"/>
          </a:p>
        </p:txBody>
      </p:sp>
      <p:sp>
        <p:nvSpPr>
          <p:cNvPr id="4" name="System card 1">
            <a:extLst xmlns:a="http://schemas.openxmlformats.org/drawingml/2006/main">
              <a:ext uri="{FF2B5EF4-FFF2-40B4-BE49-F238E27FC236}">
                <a16:creationId xmlns:a16="http://schemas.microsoft.com/office/drawing/2014/main" id="{8C701154-29C6-46AA-84D0-9010E527FB96}"/>
              </a:ext>
            </a:extLst>
          </p:cNvPr>
          <p:cNvSpPr>
            <a:spLocks xmlns:a="http://schemas.openxmlformats.org/drawingml/2006/main" noGrp="1"/>
          </p:cNvSpPr>
          <p:nvPr/>
        </p:nvSpPr>
        <p:spPr>
          <a:xfrm xmlns:a="http://schemas.openxmlformats.org/drawingml/2006/main">
            <a:off x="548640" y="1600200"/>
            <a:ext cx="5410048" cy="4434840"/>
          </a:xfrm>
          <a:prstGeom xmlns:a="http://schemas.openxmlformats.org/drawingml/2006/main" prst="roundRect">
            <a:avLst>
              <a:gd name="adj" fmla="val 2062"/>
            </a:avLst>
          </a:prstGeom>
          <a:solidFill xmlns:a="http://schemas.openxmlformats.org/drawingml/2006/main">
            <a:schemeClr val="bg2"/>
          </a:solidFill>
        </p:spPr>
      </p:sp>
      <p:sp>
        <p:nvSpPr>
          <p:cNvPr id="5" name="System icon circle 1">
            <a:extLst xmlns:a="http://schemas.openxmlformats.org/drawingml/2006/main">
              <a:ext uri="{FF2B5EF4-FFF2-40B4-BE49-F238E27FC236}">
                <a16:creationId xmlns:a16="http://schemas.microsoft.com/office/drawing/2014/main" id="{4369D61D-A8B7-4212-A51E-A6A5C5C70271}"/>
              </a:ext>
            </a:extLst>
          </p:cNvPr>
          <p:cNvSpPr>
            <a:spLocks xmlns:a="http://schemas.openxmlformats.org/drawingml/2006/main" noGrp="1"/>
          </p:cNvSpPr>
          <p:nvPr/>
        </p:nvSpPr>
        <p:spPr>
          <a:xfrm xmlns:a="http://schemas.openxmlformats.org/drawingml/2006/main">
            <a:off x="815340" y="3276600"/>
            <a:ext cx="457200" cy="457200"/>
          </a:xfrm>
          <a:prstGeom xmlns:a="http://schemas.openxmlformats.org/drawingml/2006/main" prst="ellipse">
            <a:avLst/>
          </a:prstGeom>
          <a:solidFill xmlns:a="http://schemas.openxmlformats.org/drawingml/2006/main">
            <a:schemeClr val="accent1"/>
          </a:solidFill>
        </p:spPr>
      </p:sp>
      <p:pic>
        <p:nvPicPr>
          <p:cNvPr id="36" name="System icon 1"/>
          <p:cNvPicPr>
            <a:picLocks xmlns:a="http://schemas.openxmlformats.org/drawingml/2006/main" noChangeAspect="1"/>
          </p:cNvPicPr>
          <p:nvPr/>
        </p:nvPicPr>
        <p:blipFill>
          <a:blip xmlns:r="http://schemas.openxmlformats.org/officeDocument/2006/relationships" xmlns:a="http://schemas.openxmlformats.org/drawingml/2006/main" r:embed="Rf18f117bd9684bad"/>
          <a:stretch xmlns:a="http://schemas.openxmlformats.org/drawingml/2006/main">
            <a:fillRect l="0" t="0" r="0" b="0"/>
          </a:stretch>
        </p:blipFill>
        <p:spPr>
          <a:xfrm xmlns:a="http://schemas.openxmlformats.org/drawingml/2006/main">
            <a:off x="929640" y="3390900"/>
            <a:ext cx="228600" cy="228600"/>
          </a:xfrm>
          <a:prstGeom xmlns:a="http://schemas.openxmlformats.org/drawingml/2006/main" prst="rect">
            <a:avLst/>
          </a:prstGeom>
        </p:spPr>
      </p:pic>
      <p:sp>
        <p:nvSpPr>
          <p:cNvPr id="7" name="System title 1">
            <a:extLst xmlns:a="http://schemas.openxmlformats.org/drawingml/2006/main">
              <a:ext uri="{FF2B5EF4-FFF2-40B4-BE49-F238E27FC236}">
                <a16:creationId xmlns:a16="http://schemas.microsoft.com/office/drawing/2014/main" id="{AE0B566E-895B-4121-9AB6-9EA3C9F348D7}"/>
              </a:ext>
            </a:extLst>
          </p:cNvPr>
          <p:cNvSpPr>
            <a:spLocks xmlns:a="http://schemas.openxmlformats.org/drawingml/2006/main" noGrp="1"/>
          </p:cNvSpPr>
          <p:nvPr/>
        </p:nvSpPr>
        <p:spPr>
          <a:xfrm xmlns:a="http://schemas.openxmlformats.org/drawingml/2006/main">
            <a:off x="1443990" y="3228975"/>
            <a:ext cx="4286250" cy="600075"/>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r>
              <a:rPr sz="1725" b="1">
                <a:solidFill>
                  <a:srgbClr val="102F50"/>
                </a:solidFill>
                <a:latin typeface="Arial"/>
                <a:ea typeface="Arial"/>
                <a:cs typeface="Arial"/>
              </a:rPr>
              <a:t>Cơ khí và phòng cháy chữa cháy</a:t>
            </a:r>
          </a:p>
          <a:p xmlns:a="http://schemas.openxmlformats.org/drawingml/2006/main">
            <a:r>
              <a:rPr sz="1200">
                <a:solidFill>
                  <a:srgbClr val="6B7A8F"/>
                </a:solidFill>
                <a:latin typeface="Arial"/>
                <a:ea typeface="Arial"/>
                <a:cs typeface="Arial"/>
              </a:rPr>
              <a:t>Thiết kế và thi công</a:t>
            </a:r>
          </a:p>
        </p:txBody>
      </p:sp>
      <p:sp>
        <p:nvSpPr>
          <p:cNvPr id="8" name="System list 1">
            <a:extLst xmlns:a="http://schemas.openxmlformats.org/drawingml/2006/main">
              <a:ext uri="{FF2B5EF4-FFF2-40B4-BE49-F238E27FC236}">
                <a16:creationId xmlns:a16="http://schemas.microsoft.com/office/drawing/2014/main" id="{B9F4E4E7-3744-4288-8678-22B42FE42640}"/>
              </a:ext>
            </a:extLst>
          </p:cNvPr>
          <p:cNvSpPr>
            <a:spLocks xmlns:a="http://schemas.openxmlformats.org/drawingml/2006/main" noGrp="1"/>
          </p:cNvSpPr>
          <p:nvPr/>
        </p:nvSpPr>
        <p:spPr>
          <a:xfrm xmlns:a="http://schemas.openxmlformats.org/drawingml/2006/main">
            <a:off x="805815" y="3857625"/>
            <a:ext cx="4895850" cy="214312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Điều hòa không khí, thông gió, sưởi ấm (HVAC)</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Hệ thống hút khói</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Hệ thống sưởi sàn</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Cấp thoát nước và thiết bị vệ sinh</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Khí đốt (LPG) trung tâm</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Họng nước chữa cháy, ống đứng ướt và khô</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Chữa cháy tự động sprinkler, drencher, cuộn vòi</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Chữa cháy bằng khí FM-200, CO₂</a:t>
            </a:r>
          </a:p>
        </p:txBody>
      </p:sp>
      <p:sp>
        <p:nvSpPr>
          <p:cNvPr id="9" name="System card 2">
            <a:extLst xmlns:a="http://schemas.openxmlformats.org/drawingml/2006/main">
              <a:ext uri="{FF2B5EF4-FFF2-40B4-BE49-F238E27FC236}">
                <a16:creationId xmlns:a16="http://schemas.microsoft.com/office/drawing/2014/main" id="{D26805B5-0AEA-4BEE-9203-FAFAD72DF6B1}"/>
              </a:ext>
            </a:extLst>
          </p:cNvPr>
          <p:cNvSpPr>
            <a:spLocks xmlns:a="http://schemas.openxmlformats.org/drawingml/2006/main" noGrp="1"/>
          </p:cNvSpPr>
          <p:nvPr/>
        </p:nvSpPr>
        <p:spPr>
          <a:xfrm xmlns:a="http://schemas.openxmlformats.org/drawingml/2006/main">
            <a:off x="6233008" y="1600200"/>
            <a:ext cx="5410048" cy="4434840"/>
          </a:xfrm>
          <a:prstGeom xmlns:a="http://schemas.openxmlformats.org/drawingml/2006/main" prst="roundRect">
            <a:avLst>
              <a:gd name="adj" fmla="val 2062"/>
            </a:avLst>
          </a:prstGeom>
          <a:solidFill xmlns:a="http://schemas.openxmlformats.org/drawingml/2006/main">
            <a:schemeClr val="bg2"/>
          </a:solidFill>
        </p:spPr>
      </p:sp>
      <p:sp>
        <p:nvSpPr>
          <p:cNvPr id="10" name="System icon circle 2">
            <a:extLst xmlns:a="http://schemas.openxmlformats.org/drawingml/2006/main">
              <a:ext uri="{FF2B5EF4-FFF2-40B4-BE49-F238E27FC236}">
                <a16:creationId xmlns:a16="http://schemas.microsoft.com/office/drawing/2014/main" id="{648E5529-EE14-44D1-A4E8-03FAE796CE79}"/>
              </a:ext>
            </a:extLst>
          </p:cNvPr>
          <p:cNvSpPr>
            <a:spLocks xmlns:a="http://schemas.openxmlformats.org/drawingml/2006/main" noGrp="1"/>
          </p:cNvSpPr>
          <p:nvPr/>
        </p:nvSpPr>
        <p:spPr>
          <a:xfrm xmlns:a="http://schemas.openxmlformats.org/drawingml/2006/main">
            <a:off x="6499670" y="3276600"/>
            <a:ext cx="457200" cy="457200"/>
          </a:xfrm>
          <a:prstGeom xmlns:a="http://schemas.openxmlformats.org/drawingml/2006/main" prst="ellipse">
            <a:avLst/>
          </a:prstGeom>
          <a:solidFill xmlns:a="http://schemas.openxmlformats.org/drawingml/2006/main">
            <a:schemeClr val="accent1"/>
          </a:solidFill>
        </p:spPr>
      </p:sp>
      <p:pic>
        <p:nvPicPr>
          <p:cNvPr id="41" name="System icon 2"/>
          <p:cNvPicPr>
            <a:picLocks xmlns:a="http://schemas.openxmlformats.org/drawingml/2006/main" noChangeAspect="1"/>
          </p:cNvPicPr>
          <p:nvPr/>
        </p:nvPicPr>
        <p:blipFill>
          <a:blip xmlns:r="http://schemas.openxmlformats.org/officeDocument/2006/relationships" xmlns:a="http://schemas.openxmlformats.org/drawingml/2006/main" r:embed="Rfefe420d89ef4ae7"/>
          <a:stretch xmlns:a="http://schemas.openxmlformats.org/drawingml/2006/main">
            <a:fillRect l="0" t="0" r="0" b="0"/>
          </a:stretch>
        </p:blipFill>
        <p:spPr>
          <a:xfrm xmlns:a="http://schemas.openxmlformats.org/drawingml/2006/main">
            <a:off x="6613970" y="3390900"/>
            <a:ext cx="228600" cy="228600"/>
          </a:xfrm>
          <a:prstGeom xmlns:a="http://schemas.openxmlformats.org/drawingml/2006/main" prst="rect">
            <a:avLst/>
          </a:prstGeom>
        </p:spPr>
      </p:pic>
      <p:sp>
        <p:nvSpPr>
          <p:cNvPr id="12" name="System title 2">
            <a:extLst xmlns:a="http://schemas.openxmlformats.org/drawingml/2006/main">
              <a:ext uri="{FF2B5EF4-FFF2-40B4-BE49-F238E27FC236}">
                <a16:creationId xmlns:a16="http://schemas.microsoft.com/office/drawing/2014/main" id="{A7ECFBF8-9FDA-42B6-AEF0-03DADC0AD18A}"/>
              </a:ext>
            </a:extLst>
          </p:cNvPr>
          <p:cNvSpPr>
            <a:spLocks xmlns:a="http://schemas.openxmlformats.org/drawingml/2006/main" noGrp="1"/>
          </p:cNvSpPr>
          <p:nvPr/>
        </p:nvSpPr>
        <p:spPr>
          <a:xfrm xmlns:a="http://schemas.openxmlformats.org/drawingml/2006/main">
            <a:off x="7128320" y="3228975"/>
            <a:ext cx="4286250" cy="600075"/>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r>
              <a:rPr sz="1725" b="1">
                <a:solidFill>
                  <a:srgbClr val="102F50"/>
                </a:solidFill>
                <a:latin typeface="Arial"/>
                <a:ea typeface="Arial"/>
                <a:cs typeface="Arial"/>
              </a:rPr>
              <a:t>Điện và điện nhẹ</a:t>
            </a:r>
          </a:p>
          <a:p xmlns:a="http://schemas.openxmlformats.org/drawingml/2006/main">
            <a:r>
              <a:rPr sz="1200">
                <a:solidFill>
                  <a:srgbClr val="6B7A8F"/>
                </a:solidFill>
                <a:latin typeface="Arial"/>
                <a:ea typeface="Arial"/>
                <a:cs typeface="Arial"/>
              </a:rPr>
              <a:t>Thiết kế và thi công</a:t>
            </a:r>
          </a:p>
        </p:txBody>
      </p:sp>
      <p:sp>
        <p:nvSpPr>
          <p:cNvPr id="13" name="System list 2">
            <a:extLst xmlns:a="http://schemas.openxmlformats.org/drawingml/2006/main">
              <a:ext uri="{FF2B5EF4-FFF2-40B4-BE49-F238E27FC236}">
                <a16:creationId xmlns:a16="http://schemas.microsoft.com/office/drawing/2014/main" id="{331EC1AB-BEB4-43B2-BB60-366A25E40547}"/>
              </a:ext>
            </a:extLst>
          </p:cNvPr>
          <p:cNvSpPr>
            <a:spLocks xmlns:a="http://schemas.openxmlformats.org/drawingml/2006/main" noGrp="1"/>
          </p:cNvSpPr>
          <p:nvPr/>
        </p:nvSpPr>
        <p:spPr>
          <a:xfrm xmlns:a="http://schemas.openxmlformats.org/drawingml/2006/main">
            <a:off x="6490145" y="3857625"/>
            <a:ext cx="4895850" cy="2143125"/>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Trạm biến áp trung thế</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Điện hạ thế, máy phát điện dự phòng, UPS, nguồn DC</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Chiếu sáng và cấp nguồn</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Chống sét và tiếp địa</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Công nghệ thông tin và điện thoại</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Báo cháy, âm thanh công cộng, liên lạc nội bộ</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Camera quan sát (CCTV), anten truyền hình (MATV)</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Kiểm soát ra vào, quản lý bãi đỗ xe</a:t>
            </a:r>
          </a:p>
          <a:p xmlns:a="http://schemas.openxmlformats.org/drawingml/2006/main">
            <a:pPr marL="165100" indent="-101600">
              <a:lnSpc>
                <a:spcPct val="100000"/>
              </a:lnSpc>
              <a:spcAft>
                <a:spcPts val="130"/>
              </a:spcAft>
              <a:buNone/>
              <a:defRPr sz="1425">
                <a:solidFill>
                  <a:srgbClr val="172433"/>
                </a:solidFill>
                <a:latin typeface="Arial"/>
                <a:ea typeface="Arial"/>
                <a:cs typeface="Arial"/>
              </a:defRPr>
            </a:pPr>
            <a:r>
              <a:rPr sz="1425">
                <a:solidFill>
                  <a:srgbClr val="172433"/>
                </a:solidFill>
                <a:latin typeface="Arial"/>
                <a:ea typeface="Arial"/>
                <a:cs typeface="Arial"/>
              </a:rPr>
              <a:t>Quản lý tòa nhà (BMS) và nhà thông minh</a:t>
            </a:r>
          </a:p>
        </p:txBody>
      </p:sp>
      <p:sp>
        <p:nvSpPr>
          <p:cNvPr id="25" name="Slide Number Placeholder 0">
            <a:extLst xmlns:a="http://schemas.openxmlformats.org/drawingml/2006/main">
              <a:ext uri="{FF2B5EF4-FFF2-40B4-BE49-F238E27FC236}">
                <a16:creationId xmlns:a16="http://schemas.microsoft.com/office/drawing/2014/main" id="{ED97B398-F79A-4F08-9E97-430C75BCB260}"/>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11</a:t>
            </a:fld>
            <a:endParaRPr/>
          </a:p>
        </p:txBody>
      </p:sp>
      <p:pic>
        <p:nvPicPr>
          <p:cNvPr id="45" name=""/>
          <p:cNvPicPr>
            <a:picLocks xmlns:a="http://schemas.openxmlformats.org/drawingml/2006/main" noChangeAspect="1"/>
          </p:cNvPicPr>
          <p:nvPr/>
        </p:nvPicPr>
        <p:blipFill>
          <a:blip xmlns:r="http://schemas.openxmlformats.org/officeDocument/2006/relationships" xmlns:a="http://schemas.openxmlformats.org/drawingml/2006/main" r:embed="Ra0ff8838030045c4"/>
          <a:srcRect xmlns:a="http://schemas.openxmlformats.org/drawingml/2006/main" l="0" t="30193" r="0" b="30193"/>
          <a:stretch xmlns:a="http://schemas.openxmlformats.org/drawingml/2006/main">
            <a:fillRect l="0" t="0" r="0" b="0"/>
          </a:stretch>
        </p:blipFill>
        <p:spPr>
          <a:xfrm xmlns:a="http://schemas.openxmlformats.org/drawingml/2006/main">
            <a:off x="548640" y="1600200"/>
            <a:ext cx="5410010" cy="1428750"/>
          </a:xfrm>
          <a:prstGeom xmlns:a="http://schemas.openxmlformats.org/drawingml/2006/main" prst="rect">
            <a:avLst/>
          </a:prstGeom>
        </p:spPr>
      </p:pic>
      <p:sp>
        <p:nvSpPr>
          <p:cNvPr id="29" name="AI image disclosure">
            <a:extLst xmlns:a="http://schemas.openxmlformats.org/drawingml/2006/main">
              <a:ext uri="{FF2B5EF4-FFF2-40B4-BE49-F238E27FC236}">
                <a16:creationId xmlns:a16="http://schemas.microsoft.com/office/drawing/2014/main" id="{516FAF20-167F-4F1E-AE32-F7E37BDBD9BE}"/>
              </a:ext>
            </a:extLst>
          </p:cNvPr>
          <p:cNvSpPr>
            <a:spLocks xmlns:a="http://schemas.openxmlformats.org/drawingml/2006/main" noGrp="1"/>
          </p:cNvSpPr>
          <p:nvPr/>
        </p:nvSpPr>
        <p:spPr>
          <a:xfrm xmlns:a="http://schemas.openxmlformats.org/drawingml/2006/main">
            <a:off x="586740" y="3057525"/>
            <a:ext cx="5334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6B7A8F"/>
                </a:solidFill>
                <a:latin typeface="Arial"/>
                <a:ea typeface="Arial"/>
                <a:cs typeface="Arial"/>
              </a:defRPr>
            </a:pPr>
            <a:r>
              <a:rPr sz="900">
                <a:solidFill>
                  <a:srgbClr val="6B7A8F"/>
                </a:solidFill>
                <a:latin typeface="Arial"/>
                <a:ea typeface="Arial"/>
                <a:cs typeface="Arial"/>
              </a:rPr>
              <a:t>Ảnh minh họa tạo bằng AI</a:t>
            </a:r>
          </a:p>
        </p:txBody>
      </p:sp>
      <p:pic>
        <p:nvPicPr>
          <p:cNvPr id="47" name=""/>
          <p:cNvPicPr>
            <a:picLocks xmlns:a="http://schemas.openxmlformats.org/drawingml/2006/main" noChangeAspect="1"/>
          </p:cNvPicPr>
          <p:nvPr/>
        </p:nvPicPr>
        <p:blipFill>
          <a:blip xmlns:r="http://schemas.openxmlformats.org/officeDocument/2006/relationships" xmlns:a="http://schemas.openxmlformats.org/drawingml/2006/main" r:embed="Rc57f89f3bb184d9e"/>
          <a:srcRect xmlns:a="http://schemas.openxmlformats.org/drawingml/2006/main" l="0" t="30193" r="0" b="30193"/>
          <a:stretch xmlns:a="http://schemas.openxmlformats.org/drawingml/2006/main">
            <a:fillRect l="0" t="0" r="0" b="0"/>
          </a:stretch>
        </p:blipFill>
        <p:spPr>
          <a:xfrm xmlns:a="http://schemas.openxmlformats.org/drawingml/2006/main">
            <a:off x="6232970" y="1600200"/>
            <a:ext cx="5410010" cy="1428750"/>
          </a:xfrm>
          <a:prstGeom xmlns:a="http://schemas.openxmlformats.org/drawingml/2006/main" prst="rect">
            <a:avLst/>
          </a:prstGeom>
        </p:spPr>
      </p:pic>
      <p:sp>
        <p:nvSpPr>
          <p:cNvPr id="31" name="AI image disclosure">
            <a:extLst xmlns:a="http://schemas.openxmlformats.org/drawingml/2006/main">
              <a:ext uri="{FF2B5EF4-FFF2-40B4-BE49-F238E27FC236}">
                <a16:creationId xmlns:a16="http://schemas.microsoft.com/office/drawing/2014/main" id="{D4F44115-90B1-4DFB-9C07-C614606A17DC}"/>
              </a:ext>
            </a:extLst>
          </p:cNvPr>
          <p:cNvSpPr>
            <a:spLocks xmlns:a="http://schemas.openxmlformats.org/drawingml/2006/main" noGrp="1"/>
          </p:cNvSpPr>
          <p:nvPr/>
        </p:nvSpPr>
        <p:spPr>
          <a:xfrm xmlns:a="http://schemas.openxmlformats.org/drawingml/2006/main">
            <a:off x="6271070" y="3057525"/>
            <a:ext cx="53340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6B7A8F"/>
                </a:solidFill>
                <a:latin typeface="Arial"/>
                <a:ea typeface="Arial"/>
                <a:cs typeface="Arial"/>
              </a:defRPr>
            </a:pPr>
            <a:r>
              <a:rPr sz="900">
                <a:solidFill>
                  <a:srgbClr val="6B7A8F"/>
                </a:solidFill>
                <a:latin typeface="Arial"/>
                <a:ea typeface="Arial"/>
                <a:cs typeface="Arial"/>
              </a:rPr>
              <a:t>Ảnh minh họa tạo bằng AI</a:t>
            </a:r>
          </a:p>
        </p:txBody>
      </p:sp>
    </p:spTree>
    <p:extLst>
      <p:ext uri="{BB962C8B-B14F-4D97-AF65-F5344CB8AC3E}">
        <p14:creationId xmlns:p14="http://schemas.microsoft.com/office/powerpoint/2010/main" val="856712214"/>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B9A5D606-14DA-40BE-BB2B-E9E026BF1A99}"/>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Năng lượng tái tạo: nhà máy điện rác</a:t>
            </a:r>
            <a:endParaRPr sz="3400"/>
          </a:p>
        </p:txBody>
      </p:sp>
      <p:sp>
        <p:nvSpPr>
          <p:cNvPr id="3" name="Kicker">
            <a:extLst xmlns:a="http://schemas.openxmlformats.org/drawingml/2006/main">
              <a:ext uri="{FF2B5EF4-FFF2-40B4-BE49-F238E27FC236}">
                <a16:creationId xmlns:a16="http://schemas.microsoft.com/office/drawing/2014/main" id="{9C3D98FD-2BB6-4B2A-9579-B473961DB6D3}"/>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3. DỊCH VỤ KỸ THUẬT CƠ ĐIỆN</a:t>
            </a:r>
            <a:endParaRPr sz="1200"/>
          </a:p>
        </p:txBody>
      </p:sp>
      <p:pic>
        <p:nvPicPr>
          <p:cNvPr id="39" name="WTE photo"/>
          <p:cNvPicPr>
            <a:picLocks xmlns:a="http://schemas.openxmlformats.org/drawingml/2006/main" noChangeAspect="1"/>
          </p:cNvPicPr>
          <p:nvPr/>
        </p:nvPicPr>
        <p:blipFill>
          <a:blip xmlns:r="http://schemas.openxmlformats.org/officeDocument/2006/relationships" xmlns:a="http://schemas.openxmlformats.org/drawingml/2006/main" r:embed="Rc1cbe15b9df4466f"/>
          <a:stretch xmlns:a="http://schemas.openxmlformats.org/drawingml/2006/main">
            <a:fillRect l="0" t="0" r="0" b="0"/>
          </a:stretch>
        </p:blipFill>
        <p:spPr>
          <a:xfrm xmlns:a="http://schemas.openxmlformats.org/drawingml/2006/main">
            <a:off x="7866583" y="1600200"/>
            <a:ext cx="3776472" cy="4434840"/>
          </a:xfrm>
          <a:prstGeom xmlns:a="http://schemas.openxmlformats.org/drawingml/2006/main" prst="rect">
            <a:avLst/>
          </a:prstGeom>
        </p:spPr>
      </p:pic>
      <p:sp>
        <p:nvSpPr>
          <p:cNvPr id="5" name="WTE intro">
            <a:extLst xmlns:a="http://schemas.openxmlformats.org/drawingml/2006/main">
              <a:ext uri="{FF2B5EF4-FFF2-40B4-BE49-F238E27FC236}">
                <a16:creationId xmlns:a16="http://schemas.microsoft.com/office/drawing/2014/main" id="{20303A6C-C705-4494-9448-DD6029D24622}"/>
              </a:ext>
            </a:extLst>
          </p:cNvPr>
          <p:cNvSpPr>
            <a:spLocks xmlns:a="http://schemas.openxmlformats.org/drawingml/2006/main" noGrp="1"/>
          </p:cNvSpPr>
          <p:nvPr/>
        </p:nvSpPr>
        <p:spPr>
          <a:xfrm xmlns:a="http://schemas.openxmlformats.org/drawingml/2006/main">
            <a:off x="548640" y="1600200"/>
            <a:ext cx="685800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a:solidFill>
                  <a:schemeClr val="tx1"/>
                </a:solidFill>
              </a:rPr>
              <a:t>Thiết kế và chế tạo nhà máy điện từ rác thải (Waste-to-Energy), bao gồm các hệ thống:</a:t>
            </a:r>
            <a:endParaRPr sz="1500"/>
          </a:p>
        </p:txBody>
      </p:sp>
      <p:sp>
        <p:nvSpPr>
          <p:cNvPr id="6" name="WTE dot 1">
            <a:extLst xmlns:a="http://schemas.openxmlformats.org/drawingml/2006/main">
              <a:ext uri="{FF2B5EF4-FFF2-40B4-BE49-F238E27FC236}">
                <a16:creationId xmlns:a16="http://schemas.microsoft.com/office/drawing/2014/main" id="{81C7AE8C-B442-4AC5-84CD-05D3749078D4}"/>
              </a:ext>
            </a:extLst>
          </p:cNvPr>
          <p:cNvSpPr>
            <a:spLocks xmlns:a="http://schemas.openxmlformats.org/drawingml/2006/main" noGrp="1"/>
          </p:cNvSpPr>
          <p:nvPr/>
        </p:nvSpPr>
        <p:spPr>
          <a:xfrm xmlns:a="http://schemas.openxmlformats.org/drawingml/2006/main">
            <a:off x="548640" y="2185416"/>
            <a:ext cx="329184" cy="329184"/>
          </a:xfrm>
          <a:prstGeom xmlns:a="http://schemas.openxmlformats.org/drawingml/2006/main" prst="ellipse">
            <a:avLst/>
          </a:prstGeom>
          <a:solidFill xmlns:a="http://schemas.openxmlformats.org/drawingml/2006/main">
            <a:schemeClr val="accent1"/>
          </a:solidFill>
        </p:spPr>
      </p:sp>
      <p:sp>
        <p:nvSpPr>
          <p:cNvPr id="7" name="WTE num 1">
            <a:extLst xmlns:a="http://schemas.openxmlformats.org/drawingml/2006/main">
              <a:ext uri="{FF2B5EF4-FFF2-40B4-BE49-F238E27FC236}">
                <a16:creationId xmlns:a16="http://schemas.microsoft.com/office/drawing/2014/main" id="{78449A0C-1DE6-4474-9B61-8E807130CFFF}"/>
              </a:ext>
            </a:extLst>
          </p:cNvPr>
          <p:cNvSpPr>
            <a:spLocks xmlns:a="http://schemas.openxmlformats.org/drawingml/2006/main" noGrp="1"/>
          </p:cNvSpPr>
          <p:nvPr/>
        </p:nvSpPr>
        <p:spPr>
          <a:xfrm xmlns:a="http://schemas.openxmlformats.org/drawingml/2006/main">
            <a:off x="548640" y="218541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1</a:t>
            </a:r>
            <a:endParaRPr sz="1200"/>
          </a:p>
        </p:txBody>
      </p:sp>
      <p:sp>
        <p:nvSpPr>
          <p:cNvPr id="8" name="WTE item 1">
            <a:extLst xmlns:a="http://schemas.openxmlformats.org/drawingml/2006/main">
              <a:ext uri="{FF2B5EF4-FFF2-40B4-BE49-F238E27FC236}">
                <a16:creationId xmlns:a16="http://schemas.microsoft.com/office/drawing/2014/main" id="{8352546A-BCD5-4D73-A91D-308EBFF04A38}"/>
              </a:ext>
            </a:extLst>
          </p:cNvPr>
          <p:cNvSpPr>
            <a:spLocks xmlns:a="http://schemas.openxmlformats.org/drawingml/2006/main" noGrp="1"/>
          </p:cNvSpPr>
          <p:nvPr/>
        </p:nvSpPr>
        <p:spPr>
          <a:xfrm xmlns:a="http://schemas.openxmlformats.org/drawingml/2006/main">
            <a:off x="1005840" y="214884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Đường ống hơi</a:t>
            </a:r>
            <a:endParaRPr sz="1400"/>
          </a:p>
        </p:txBody>
      </p:sp>
      <p:sp>
        <p:nvSpPr>
          <p:cNvPr id="9" name="WTE dot 2">
            <a:extLst xmlns:a="http://schemas.openxmlformats.org/drawingml/2006/main">
              <a:ext uri="{FF2B5EF4-FFF2-40B4-BE49-F238E27FC236}">
                <a16:creationId xmlns:a16="http://schemas.microsoft.com/office/drawing/2014/main" id="{148F768A-4982-4B9A-B83C-CAEFEF09F196}"/>
              </a:ext>
            </a:extLst>
          </p:cNvPr>
          <p:cNvSpPr>
            <a:spLocks xmlns:a="http://schemas.openxmlformats.org/drawingml/2006/main" noGrp="1"/>
          </p:cNvSpPr>
          <p:nvPr/>
        </p:nvSpPr>
        <p:spPr>
          <a:xfrm xmlns:a="http://schemas.openxmlformats.org/drawingml/2006/main">
            <a:off x="4023360" y="2185416"/>
            <a:ext cx="329184" cy="329184"/>
          </a:xfrm>
          <a:prstGeom xmlns:a="http://schemas.openxmlformats.org/drawingml/2006/main" prst="ellipse">
            <a:avLst/>
          </a:prstGeom>
          <a:solidFill xmlns:a="http://schemas.openxmlformats.org/drawingml/2006/main">
            <a:schemeClr val="accent1"/>
          </a:solidFill>
        </p:spPr>
      </p:sp>
      <p:sp>
        <p:nvSpPr>
          <p:cNvPr id="10" name="WTE num 2">
            <a:extLst xmlns:a="http://schemas.openxmlformats.org/drawingml/2006/main">
              <a:ext uri="{FF2B5EF4-FFF2-40B4-BE49-F238E27FC236}">
                <a16:creationId xmlns:a16="http://schemas.microsoft.com/office/drawing/2014/main" id="{1CA66C65-26FD-483C-8D62-32F57B800CBE}"/>
              </a:ext>
            </a:extLst>
          </p:cNvPr>
          <p:cNvSpPr>
            <a:spLocks xmlns:a="http://schemas.openxmlformats.org/drawingml/2006/main" noGrp="1"/>
          </p:cNvSpPr>
          <p:nvPr/>
        </p:nvSpPr>
        <p:spPr>
          <a:xfrm xmlns:a="http://schemas.openxmlformats.org/drawingml/2006/main">
            <a:off x="4023360" y="218541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2</a:t>
            </a:r>
            <a:endParaRPr sz="1200"/>
          </a:p>
        </p:txBody>
      </p:sp>
      <p:sp>
        <p:nvSpPr>
          <p:cNvPr id="11" name="WTE item 2">
            <a:extLst xmlns:a="http://schemas.openxmlformats.org/drawingml/2006/main">
              <a:ext uri="{FF2B5EF4-FFF2-40B4-BE49-F238E27FC236}">
                <a16:creationId xmlns:a16="http://schemas.microsoft.com/office/drawing/2014/main" id="{B67A1750-0B9C-4847-9496-F66F222A1868}"/>
              </a:ext>
            </a:extLst>
          </p:cNvPr>
          <p:cNvSpPr>
            <a:spLocks xmlns:a="http://schemas.openxmlformats.org/drawingml/2006/main" noGrp="1"/>
          </p:cNvSpPr>
          <p:nvPr/>
        </p:nvSpPr>
        <p:spPr>
          <a:xfrm xmlns:a="http://schemas.openxmlformats.org/drawingml/2006/main">
            <a:off x="4480560" y="214884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Lò hơi thu hồi nhiệt (HRSG)</a:t>
            </a:r>
            <a:endParaRPr sz="1400"/>
          </a:p>
        </p:txBody>
      </p:sp>
      <p:sp>
        <p:nvSpPr>
          <p:cNvPr id="12" name="WTE dot 3">
            <a:extLst xmlns:a="http://schemas.openxmlformats.org/drawingml/2006/main">
              <a:ext uri="{FF2B5EF4-FFF2-40B4-BE49-F238E27FC236}">
                <a16:creationId xmlns:a16="http://schemas.microsoft.com/office/drawing/2014/main" id="{18429384-4693-41DA-A5C7-CF98FE4DC21A}"/>
              </a:ext>
            </a:extLst>
          </p:cNvPr>
          <p:cNvSpPr>
            <a:spLocks xmlns:a="http://schemas.openxmlformats.org/drawingml/2006/main" noGrp="1"/>
          </p:cNvSpPr>
          <p:nvPr/>
        </p:nvSpPr>
        <p:spPr>
          <a:xfrm xmlns:a="http://schemas.openxmlformats.org/drawingml/2006/main">
            <a:off x="548640" y="2688336"/>
            <a:ext cx="329184" cy="329184"/>
          </a:xfrm>
          <a:prstGeom xmlns:a="http://schemas.openxmlformats.org/drawingml/2006/main" prst="ellipse">
            <a:avLst/>
          </a:prstGeom>
          <a:solidFill xmlns:a="http://schemas.openxmlformats.org/drawingml/2006/main">
            <a:schemeClr val="accent1"/>
          </a:solidFill>
        </p:spPr>
      </p:sp>
      <p:sp>
        <p:nvSpPr>
          <p:cNvPr id="13" name="WTE num 3">
            <a:extLst xmlns:a="http://schemas.openxmlformats.org/drawingml/2006/main">
              <a:ext uri="{FF2B5EF4-FFF2-40B4-BE49-F238E27FC236}">
                <a16:creationId xmlns:a16="http://schemas.microsoft.com/office/drawing/2014/main" id="{CF7AE401-FE4A-4D34-944D-A085DFC51B0D}"/>
              </a:ext>
            </a:extLst>
          </p:cNvPr>
          <p:cNvSpPr>
            <a:spLocks xmlns:a="http://schemas.openxmlformats.org/drawingml/2006/main" noGrp="1"/>
          </p:cNvSpPr>
          <p:nvPr/>
        </p:nvSpPr>
        <p:spPr>
          <a:xfrm xmlns:a="http://schemas.openxmlformats.org/drawingml/2006/main">
            <a:off x="548640" y="268833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3</a:t>
            </a:r>
            <a:endParaRPr sz="1200"/>
          </a:p>
        </p:txBody>
      </p:sp>
      <p:sp>
        <p:nvSpPr>
          <p:cNvPr id="14" name="WTE item 3">
            <a:extLst xmlns:a="http://schemas.openxmlformats.org/drawingml/2006/main">
              <a:ext uri="{FF2B5EF4-FFF2-40B4-BE49-F238E27FC236}">
                <a16:creationId xmlns:a16="http://schemas.microsoft.com/office/drawing/2014/main" id="{2A9FB5B0-3062-4E2F-A5D0-CEFECA40BB42}"/>
              </a:ext>
            </a:extLst>
          </p:cNvPr>
          <p:cNvSpPr>
            <a:spLocks xmlns:a="http://schemas.openxmlformats.org/drawingml/2006/main" noGrp="1"/>
          </p:cNvSpPr>
          <p:nvPr/>
        </p:nvSpPr>
        <p:spPr>
          <a:xfrm xmlns:a="http://schemas.openxmlformats.org/drawingml/2006/main">
            <a:off x="1005840" y="265176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Lò đốt</a:t>
            </a:r>
            <a:endParaRPr sz="1400"/>
          </a:p>
        </p:txBody>
      </p:sp>
      <p:sp>
        <p:nvSpPr>
          <p:cNvPr id="15" name="WTE dot 4">
            <a:extLst xmlns:a="http://schemas.openxmlformats.org/drawingml/2006/main">
              <a:ext uri="{FF2B5EF4-FFF2-40B4-BE49-F238E27FC236}">
                <a16:creationId xmlns:a16="http://schemas.microsoft.com/office/drawing/2014/main" id="{05144699-3500-4BBA-AE70-C8D95DFE3B6B}"/>
              </a:ext>
            </a:extLst>
          </p:cNvPr>
          <p:cNvSpPr>
            <a:spLocks xmlns:a="http://schemas.openxmlformats.org/drawingml/2006/main" noGrp="1"/>
          </p:cNvSpPr>
          <p:nvPr/>
        </p:nvSpPr>
        <p:spPr>
          <a:xfrm xmlns:a="http://schemas.openxmlformats.org/drawingml/2006/main">
            <a:off x="4023360" y="2688336"/>
            <a:ext cx="329184" cy="329184"/>
          </a:xfrm>
          <a:prstGeom xmlns:a="http://schemas.openxmlformats.org/drawingml/2006/main" prst="ellipse">
            <a:avLst/>
          </a:prstGeom>
          <a:solidFill xmlns:a="http://schemas.openxmlformats.org/drawingml/2006/main">
            <a:schemeClr val="accent1"/>
          </a:solidFill>
        </p:spPr>
      </p:sp>
      <p:sp>
        <p:nvSpPr>
          <p:cNvPr id="16" name="WTE num 4">
            <a:extLst xmlns:a="http://schemas.openxmlformats.org/drawingml/2006/main">
              <a:ext uri="{FF2B5EF4-FFF2-40B4-BE49-F238E27FC236}">
                <a16:creationId xmlns:a16="http://schemas.microsoft.com/office/drawing/2014/main" id="{C5F0B6F6-2C07-403B-AAB0-75667397D5B5}"/>
              </a:ext>
            </a:extLst>
          </p:cNvPr>
          <p:cNvSpPr>
            <a:spLocks xmlns:a="http://schemas.openxmlformats.org/drawingml/2006/main" noGrp="1"/>
          </p:cNvSpPr>
          <p:nvPr/>
        </p:nvSpPr>
        <p:spPr>
          <a:xfrm xmlns:a="http://schemas.openxmlformats.org/drawingml/2006/main">
            <a:off x="4023360" y="268833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4</a:t>
            </a:r>
            <a:endParaRPr sz="1200"/>
          </a:p>
        </p:txBody>
      </p:sp>
      <p:sp>
        <p:nvSpPr>
          <p:cNvPr id="17" name="WTE item 4">
            <a:extLst xmlns:a="http://schemas.openxmlformats.org/drawingml/2006/main">
              <a:ext uri="{FF2B5EF4-FFF2-40B4-BE49-F238E27FC236}">
                <a16:creationId xmlns:a16="http://schemas.microsoft.com/office/drawing/2014/main" id="{991B1445-BC5B-4FF0-8654-046CD172ABD2}"/>
              </a:ext>
            </a:extLst>
          </p:cNvPr>
          <p:cNvSpPr>
            <a:spLocks xmlns:a="http://schemas.openxmlformats.org/drawingml/2006/main" noGrp="1"/>
          </p:cNvSpPr>
          <p:nvPr/>
        </p:nvSpPr>
        <p:spPr>
          <a:xfrm xmlns:a="http://schemas.openxmlformats.org/drawingml/2006/main">
            <a:off x="4480560" y="265176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Phân loại rác thải</a:t>
            </a:r>
            <a:endParaRPr sz="1400"/>
          </a:p>
        </p:txBody>
      </p:sp>
      <p:sp>
        <p:nvSpPr>
          <p:cNvPr id="18" name="WTE dot 5">
            <a:extLst xmlns:a="http://schemas.openxmlformats.org/drawingml/2006/main">
              <a:ext uri="{FF2B5EF4-FFF2-40B4-BE49-F238E27FC236}">
                <a16:creationId xmlns:a16="http://schemas.microsoft.com/office/drawing/2014/main" id="{7A0188BF-D990-4D60-9BCD-17EBA58D1CFF}"/>
              </a:ext>
            </a:extLst>
          </p:cNvPr>
          <p:cNvSpPr>
            <a:spLocks xmlns:a="http://schemas.openxmlformats.org/drawingml/2006/main" noGrp="1"/>
          </p:cNvSpPr>
          <p:nvPr/>
        </p:nvSpPr>
        <p:spPr>
          <a:xfrm xmlns:a="http://schemas.openxmlformats.org/drawingml/2006/main">
            <a:off x="548640" y="3191256"/>
            <a:ext cx="329184" cy="329184"/>
          </a:xfrm>
          <a:prstGeom xmlns:a="http://schemas.openxmlformats.org/drawingml/2006/main" prst="ellipse">
            <a:avLst/>
          </a:prstGeom>
          <a:solidFill xmlns:a="http://schemas.openxmlformats.org/drawingml/2006/main">
            <a:schemeClr val="accent1"/>
          </a:solidFill>
        </p:spPr>
      </p:sp>
      <p:sp>
        <p:nvSpPr>
          <p:cNvPr id="19" name="WTE num 5">
            <a:extLst xmlns:a="http://schemas.openxmlformats.org/drawingml/2006/main">
              <a:ext uri="{FF2B5EF4-FFF2-40B4-BE49-F238E27FC236}">
                <a16:creationId xmlns:a16="http://schemas.microsoft.com/office/drawing/2014/main" id="{0987E175-AFA4-439F-8B05-07D800EF008A}"/>
              </a:ext>
            </a:extLst>
          </p:cNvPr>
          <p:cNvSpPr>
            <a:spLocks xmlns:a="http://schemas.openxmlformats.org/drawingml/2006/main" noGrp="1"/>
          </p:cNvSpPr>
          <p:nvPr/>
        </p:nvSpPr>
        <p:spPr>
          <a:xfrm xmlns:a="http://schemas.openxmlformats.org/drawingml/2006/main">
            <a:off x="548640" y="319125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5</a:t>
            </a:r>
            <a:endParaRPr sz="1200"/>
          </a:p>
        </p:txBody>
      </p:sp>
      <p:sp>
        <p:nvSpPr>
          <p:cNvPr id="20" name="WTE item 5">
            <a:extLst xmlns:a="http://schemas.openxmlformats.org/drawingml/2006/main">
              <a:ext uri="{FF2B5EF4-FFF2-40B4-BE49-F238E27FC236}">
                <a16:creationId xmlns:a16="http://schemas.microsoft.com/office/drawing/2014/main" id="{18288655-8406-4A1B-A7B3-9D5F0D4EB74B}"/>
              </a:ext>
            </a:extLst>
          </p:cNvPr>
          <p:cNvSpPr>
            <a:spLocks xmlns:a="http://schemas.openxmlformats.org/drawingml/2006/main" noGrp="1"/>
          </p:cNvSpPr>
          <p:nvPr/>
        </p:nvSpPr>
        <p:spPr>
          <a:xfrm xmlns:a="http://schemas.openxmlformats.org/drawingml/2006/main">
            <a:off x="1005840" y="315468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Máy phát điện tua bin</a:t>
            </a:r>
            <a:endParaRPr sz="1400"/>
          </a:p>
        </p:txBody>
      </p:sp>
      <p:sp>
        <p:nvSpPr>
          <p:cNvPr id="21" name="WTE dot 6">
            <a:extLst xmlns:a="http://schemas.openxmlformats.org/drawingml/2006/main">
              <a:ext uri="{FF2B5EF4-FFF2-40B4-BE49-F238E27FC236}">
                <a16:creationId xmlns:a16="http://schemas.microsoft.com/office/drawing/2014/main" id="{EDB21D3F-67AA-4AEB-A1EF-B1BA0F082F1E}"/>
              </a:ext>
            </a:extLst>
          </p:cNvPr>
          <p:cNvSpPr>
            <a:spLocks xmlns:a="http://schemas.openxmlformats.org/drawingml/2006/main" noGrp="1"/>
          </p:cNvSpPr>
          <p:nvPr/>
        </p:nvSpPr>
        <p:spPr>
          <a:xfrm xmlns:a="http://schemas.openxmlformats.org/drawingml/2006/main">
            <a:off x="4023360" y="3191256"/>
            <a:ext cx="329184" cy="329184"/>
          </a:xfrm>
          <a:prstGeom xmlns:a="http://schemas.openxmlformats.org/drawingml/2006/main" prst="ellipse">
            <a:avLst/>
          </a:prstGeom>
          <a:solidFill xmlns:a="http://schemas.openxmlformats.org/drawingml/2006/main">
            <a:schemeClr val="accent1"/>
          </a:solidFill>
        </p:spPr>
      </p:sp>
      <p:sp>
        <p:nvSpPr>
          <p:cNvPr id="22" name="WTE num 6">
            <a:extLst xmlns:a="http://schemas.openxmlformats.org/drawingml/2006/main">
              <a:ext uri="{FF2B5EF4-FFF2-40B4-BE49-F238E27FC236}">
                <a16:creationId xmlns:a16="http://schemas.microsoft.com/office/drawing/2014/main" id="{52154231-82A8-48F7-BA0D-80BE54CBE71A}"/>
              </a:ext>
            </a:extLst>
          </p:cNvPr>
          <p:cNvSpPr>
            <a:spLocks xmlns:a="http://schemas.openxmlformats.org/drawingml/2006/main" noGrp="1"/>
          </p:cNvSpPr>
          <p:nvPr/>
        </p:nvSpPr>
        <p:spPr>
          <a:xfrm xmlns:a="http://schemas.openxmlformats.org/drawingml/2006/main">
            <a:off x="4023360" y="319125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6</a:t>
            </a:r>
            <a:endParaRPr sz="1200"/>
          </a:p>
        </p:txBody>
      </p:sp>
      <p:sp>
        <p:nvSpPr>
          <p:cNvPr id="23" name="WTE item 6">
            <a:extLst xmlns:a="http://schemas.openxmlformats.org/drawingml/2006/main">
              <a:ext uri="{FF2B5EF4-FFF2-40B4-BE49-F238E27FC236}">
                <a16:creationId xmlns:a16="http://schemas.microsoft.com/office/drawing/2014/main" id="{169CDC84-D8C7-47F1-A795-E71E1F28480E}"/>
              </a:ext>
            </a:extLst>
          </p:cNvPr>
          <p:cNvSpPr>
            <a:spLocks xmlns:a="http://schemas.openxmlformats.org/drawingml/2006/main" noGrp="1"/>
          </p:cNvSpPr>
          <p:nvPr/>
        </p:nvSpPr>
        <p:spPr>
          <a:xfrm xmlns:a="http://schemas.openxmlformats.org/drawingml/2006/main">
            <a:off x="4480560" y="315468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Xử lý khí thải</a:t>
            </a:r>
            <a:endParaRPr sz="1400"/>
          </a:p>
        </p:txBody>
      </p:sp>
      <p:sp>
        <p:nvSpPr>
          <p:cNvPr id="24" name="WTE dot 7">
            <a:extLst xmlns:a="http://schemas.openxmlformats.org/drawingml/2006/main">
              <a:ext uri="{FF2B5EF4-FFF2-40B4-BE49-F238E27FC236}">
                <a16:creationId xmlns:a16="http://schemas.microsoft.com/office/drawing/2014/main" id="{90F35081-AC7F-491A-82C7-34308F728C9D}"/>
              </a:ext>
            </a:extLst>
          </p:cNvPr>
          <p:cNvSpPr>
            <a:spLocks xmlns:a="http://schemas.openxmlformats.org/drawingml/2006/main" noGrp="1"/>
          </p:cNvSpPr>
          <p:nvPr/>
        </p:nvSpPr>
        <p:spPr>
          <a:xfrm xmlns:a="http://schemas.openxmlformats.org/drawingml/2006/main">
            <a:off x="548640" y="3694176"/>
            <a:ext cx="329184" cy="329184"/>
          </a:xfrm>
          <a:prstGeom xmlns:a="http://schemas.openxmlformats.org/drawingml/2006/main" prst="ellipse">
            <a:avLst/>
          </a:prstGeom>
          <a:solidFill xmlns:a="http://schemas.openxmlformats.org/drawingml/2006/main">
            <a:schemeClr val="accent1"/>
          </a:solidFill>
        </p:spPr>
      </p:sp>
      <p:sp>
        <p:nvSpPr>
          <p:cNvPr id="25" name="WTE num 7">
            <a:extLst xmlns:a="http://schemas.openxmlformats.org/drawingml/2006/main">
              <a:ext uri="{FF2B5EF4-FFF2-40B4-BE49-F238E27FC236}">
                <a16:creationId xmlns:a16="http://schemas.microsoft.com/office/drawing/2014/main" id="{537B8262-F285-4254-8A12-60AD40EA82AF}"/>
              </a:ext>
            </a:extLst>
          </p:cNvPr>
          <p:cNvSpPr>
            <a:spLocks xmlns:a="http://schemas.openxmlformats.org/drawingml/2006/main" noGrp="1"/>
          </p:cNvSpPr>
          <p:nvPr/>
        </p:nvSpPr>
        <p:spPr>
          <a:xfrm xmlns:a="http://schemas.openxmlformats.org/drawingml/2006/main">
            <a:off x="548640" y="369417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7</a:t>
            </a:r>
            <a:endParaRPr sz="1200"/>
          </a:p>
        </p:txBody>
      </p:sp>
      <p:sp>
        <p:nvSpPr>
          <p:cNvPr id="26" name="WTE item 7">
            <a:extLst xmlns:a="http://schemas.openxmlformats.org/drawingml/2006/main">
              <a:ext uri="{FF2B5EF4-FFF2-40B4-BE49-F238E27FC236}">
                <a16:creationId xmlns:a16="http://schemas.microsoft.com/office/drawing/2014/main" id="{621F2B90-F6D3-4F8B-8BD9-DB43E67708E3}"/>
              </a:ext>
            </a:extLst>
          </p:cNvPr>
          <p:cNvSpPr>
            <a:spLocks xmlns:a="http://schemas.openxmlformats.org/drawingml/2006/main" noGrp="1"/>
          </p:cNvSpPr>
          <p:nvPr/>
        </p:nvSpPr>
        <p:spPr>
          <a:xfrm xmlns:a="http://schemas.openxmlformats.org/drawingml/2006/main">
            <a:off x="1005840" y="365760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Cung cấp điện</a:t>
            </a:r>
            <a:endParaRPr sz="1400"/>
          </a:p>
        </p:txBody>
      </p:sp>
      <p:sp>
        <p:nvSpPr>
          <p:cNvPr id="27" name="WTE dot 8">
            <a:extLst xmlns:a="http://schemas.openxmlformats.org/drawingml/2006/main">
              <a:ext uri="{FF2B5EF4-FFF2-40B4-BE49-F238E27FC236}">
                <a16:creationId xmlns:a16="http://schemas.microsoft.com/office/drawing/2014/main" id="{B587AC5E-6CDA-4606-BB34-E220596D3591}"/>
              </a:ext>
            </a:extLst>
          </p:cNvPr>
          <p:cNvSpPr>
            <a:spLocks xmlns:a="http://schemas.openxmlformats.org/drawingml/2006/main" noGrp="1"/>
          </p:cNvSpPr>
          <p:nvPr/>
        </p:nvSpPr>
        <p:spPr>
          <a:xfrm xmlns:a="http://schemas.openxmlformats.org/drawingml/2006/main">
            <a:off x="4023360" y="3694176"/>
            <a:ext cx="329184" cy="329184"/>
          </a:xfrm>
          <a:prstGeom xmlns:a="http://schemas.openxmlformats.org/drawingml/2006/main" prst="ellipse">
            <a:avLst/>
          </a:prstGeom>
          <a:solidFill xmlns:a="http://schemas.openxmlformats.org/drawingml/2006/main">
            <a:schemeClr val="accent1"/>
          </a:solidFill>
        </p:spPr>
      </p:sp>
      <p:sp>
        <p:nvSpPr>
          <p:cNvPr id="28" name="WTE num 8">
            <a:extLst xmlns:a="http://schemas.openxmlformats.org/drawingml/2006/main">
              <a:ext uri="{FF2B5EF4-FFF2-40B4-BE49-F238E27FC236}">
                <a16:creationId xmlns:a16="http://schemas.microsoft.com/office/drawing/2014/main" id="{4FCE2387-C758-435A-B559-5A9B96BA7E42}"/>
              </a:ext>
            </a:extLst>
          </p:cNvPr>
          <p:cNvSpPr>
            <a:spLocks xmlns:a="http://schemas.openxmlformats.org/drawingml/2006/main" noGrp="1"/>
          </p:cNvSpPr>
          <p:nvPr/>
        </p:nvSpPr>
        <p:spPr>
          <a:xfrm xmlns:a="http://schemas.openxmlformats.org/drawingml/2006/main">
            <a:off x="4023360" y="3694176"/>
            <a:ext cx="329184"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chemeClr val="bg1"/>
                </a:solidFill>
              </a:rPr>
              <a:t>8</a:t>
            </a:r>
            <a:endParaRPr sz="1200"/>
          </a:p>
        </p:txBody>
      </p:sp>
      <p:sp>
        <p:nvSpPr>
          <p:cNvPr id="29" name="WTE item 8">
            <a:extLst xmlns:a="http://schemas.openxmlformats.org/drawingml/2006/main">
              <a:ext uri="{FF2B5EF4-FFF2-40B4-BE49-F238E27FC236}">
                <a16:creationId xmlns:a16="http://schemas.microsoft.com/office/drawing/2014/main" id="{DDA30BA7-D1B5-4790-97F8-2CCE5B944694}"/>
              </a:ext>
            </a:extLst>
          </p:cNvPr>
          <p:cNvSpPr>
            <a:spLocks xmlns:a="http://schemas.openxmlformats.org/drawingml/2006/main" noGrp="1"/>
          </p:cNvSpPr>
          <p:nvPr/>
        </p:nvSpPr>
        <p:spPr>
          <a:xfrm xmlns:a="http://schemas.openxmlformats.org/drawingml/2006/main">
            <a:off x="4480560" y="3657600"/>
            <a:ext cx="29718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a:solidFill>
                  <a:schemeClr val="tx1"/>
                </a:solidFill>
              </a:rPr>
              <a:t>Điều khiển phân tán (DCS)</a:t>
            </a:r>
            <a:endParaRPr sz="1400"/>
          </a:p>
        </p:txBody>
      </p:sp>
      <p:sp>
        <p:nvSpPr>
          <p:cNvPr id="30" name="WTE refs card">
            <a:extLst xmlns:a="http://schemas.openxmlformats.org/drawingml/2006/main">
              <a:ext uri="{FF2B5EF4-FFF2-40B4-BE49-F238E27FC236}">
                <a16:creationId xmlns:a16="http://schemas.microsoft.com/office/drawing/2014/main" id="{82894D48-F41B-4EAD-AC3F-DE82ADE03FC4}"/>
              </a:ext>
            </a:extLst>
          </p:cNvPr>
          <p:cNvSpPr>
            <a:spLocks xmlns:a="http://schemas.openxmlformats.org/drawingml/2006/main" noGrp="1"/>
          </p:cNvSpPr>
          <p:nvPr/>
        </p:nvSpPr>
        <p:spPr>
          <a:xfrm xmlns:a="http://schemas.openxmlformats.org/drawingml/2006/main">
            <a:off x="548640" y="4297680"/>
            <a:ext cx="6858000" cy="1737360"/>
          </a:xfrm>
          <a:prstGeom xmlns:a="http://schemas.openxmlformats.org/drawingml/2006/main" prst="roundRect">
            <a:avLst>
              <a:gd name="adj" fmla="val 5263"/>
            </a:avLst>
          </a:prstGeom>
          <a:solidFill xmlns:a="http://schemas.openxmlformats.org/drawingml/2006/main">
            <a:schemeClr val="tx2"/>
          </a:solidFill>
        </p:spPr>
      </p:sp>
      <p:pic>
        <p:nvPicPr>
          <p:cNvPr id="66" name="WTE refs icon"/>
          <p:cNvPicPr>
            <a:picLocks xmlns:a="http://schemas.openxmlformats.org/drawingml/2006/main" noChangeAspect="1"/>
          </p:cNvPicPr>
          <p:nvPr/>
        </p:nvPicPr>
        <p:blipFill>
          <a:blip xmlns:r="http://schemas.openxmlformats.org/officeDocument/2006/relationships" xmlns:a="http://schemas.openxmlformats.org/drawingml/2006/main" r:embed="Rd3b1560254204f8b"/>
          <a:stretch xmlns:a="http://schemas.openxmlformats.org/drawingml/2006/main">
            <a:fillRect l="0" t="0" r="0" b="0"/>
          </a:stretch>
        </p:blipFill>
        <p:spPr>
          <a:xfrm xmlns:a="http://schemas.openxmlformats.org/drawingml/2006/main">
            <a:off x="822960" y="4526280"/>
            <a:ext cx="365760" cy="365760"/>
          </a:xfrm>
          <a:prstGeom xmlns:a="http://schemas.openxmlformats.org/drawingml/2006/main" prst="rect">
            <a:avLst/>
          </a:prstGeom>
        </p:spPr>
      </p:pic>
      <p:sp>
        <p:nvSpPr>
          <p:cNvPr id="32" name="WTE refs title">
            <a:extLst xmlns:a="http://schemas.openxmlformats.org/drawingml/2006/main">
              <a:ext uri="{FF2B5EF4-FFF2-40B4-BE49-F238E27FC236}">
                <a16:creationId xmlns:a16="http://schemas.microsoft.com/office/drawing/2014/main" id="{4159E672-D319-4298-B0DB-B8817886D940}"/>
              </a:ext>
            </a:extLst>
          </p:cNvPr>
          <p:cNvSpPr>
            <a:spLocks xmlns:a="http://schemas.openxmlformats.org/drawingml/2006/main" noGrp="1"/>
          </p:cNvSpPr>
          <p:nvPr/>
        </p:nvSpPr>
        <p:spPr>
          <a:xfrm xmlns:a="http://schemas.openxmlformats.org/drawingml/2006/main">
            <a:off x="1325880" y="4526280"/>
            <a:ext cx="548640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bg1"/>
                </a:solidFill>
              </a:rPr>
              <a:t>Dự án đã thực hiện</a:t>
            </a:r>
            <a:endParaRPr sz="1600"/>
          </a:p>
        </p:txBody>
      </p:sp>
      <p:sp>
        <p:nvSpPr>
          <p:cNvPr id="33" name="WTE refs list">
            <a:extLst xmlns:a="http://schemas.openxmlformats.org/drawingml/2006/main">
              <a:ext uri="{FF2B5EF4-FFF2-40B4-BE49-F238E27FC236}">
                <a16:creationId xmlns:a16="http://schemas.microsoft.com/office/drawing/2014/main" id="{6231D6E4-279A-4616-9439-C4A0FF350F5F}"/>
              </a:ext>
            </a:extLst>
          </p:cNvPr>
          <p:cNvSpPr>
            <a:spLocks xmlns:a="http://schemas.openxmlformats.org/drawingml/2006/main" noGrp="1"/>
          </p:cNvSpPr>
          <p:nvPr/>
        </p:nvSpPr>
        <p:spPr>
          <a:xfrm xmlns:a="http://schemas.openxmlformats.org/drawingml/2006/main">
            <a:off x="822960" y="5029200"/>
            <a:ext cx="630936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342900" indent="-342900">
              <a:spcAft>
                <a:spcPts val="400"/>
              </a:spcAft>
              <a:buSzPct val="100000"/>
              <a:buChar char="•"/>
            </a:pPr>
            <a:r>
              <a:rPr sz="1400">
                <a:solidFill>
                  <a:schemeClr val="accent6"/>
                </a:solidFill>
              </a:rPr>
              <a:t>Nhà máy nhiệt điện thu hồi nhiệt thải 5 MW, BIWASE (2021–2022)</a:t>
            </a:r>
            <a:endParaRPr sz="1400"/>
          </a:p>
          <a:p xmlns:a="http://schemas.openxmlformats.org/drawingml/2006/main">
            <a:pPr marL="342900" indent="-342900">
              <a:spcAft>
                <a:spcPts val="400"/>
              </a:spcAft>
              <a:buSzPct val="100000"/>
              <a:buChar char="•"/>
            </a:pPr>
            <a:r>
              <a:rPr sz="1400">
                <a:solidFill>
                  <a:schemeClr val="accent6"/>
                </a:solidFill>
              </a:rPr>
              <a:t>Nhà máy điện rác 500 tấn/ngày, CNIM Martin (2024)</a:t>
            </a:r>
            <a:endParaRPr sz="1400"/>
          </a:p>
        </p:txBody>
      </p:sp>
      <p:sp>
        <p:nvSpPr>
          <p:cNvPr id="36" name="Slide Number Placeholder 0">
            <a:extLst xmlns:a="http://schemas.openxmlformats.org/drawingml/2006/main">
              <a:ext uri="{FF2B5EF4-FFF2-40B4-BE49-F238E27FC236}">
                <a16:creationId xmlns:a16="http://schemas.microsoft.com/office/drawing/2014/main" id="{46D1769D-EC6E-480D-B583-F01018EE03DB}"/>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12</a:t>
            </a:fld>
            <a:endParaRPr/>
          </a:p>
        </p:txBody>
      </p:sp>
    </p:spTree>
    <p:extLst>
      <p:ext uri="{BB962C8B-B14F-4D97-AF65-F5344CB8AC3E}">
        <p14:creationId xmlns:p14="http://schemas.microsoft.com/office/powerpoint/2010/main" val="246436228"/>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10" name="Divider photo"/>
          <p:cNvPicPr>
            <a:picLocks xmlns:a="http://schemas.openxmlformats.org/drawingml/2006/main" noChangeAspect="1"/>
          </p:cNvPicPr>
          <p:nvPr/>
        </p:nvPicPr>
        <p:blipFill>
          <a:blip xmlns:r="http://schemas.openxmlformats.org/officeDocument/2006/relationships" xmlns:a="http://schemas.openxmlformats.org/drawingml/2006/main" r:embed="R73d6ae3b1c1e44b6"/>
          <a:srcRect xmlns:a="http://schemas.openxmlformats.org/drawingml/2006/main" l="0" t="1067" r="0" b="1067"/>
          <a:stretch xmlns:a="http://schemas.openxmlformats.org/drawingml/2006/main">
            <a:fillRect l="0" t="0" r="0" b="0"/>
          </a:stretch>
        </p:blipFill>
        <p:spPr>
          <a:xfrm xmlns:a="http://schemas.openxmlformats.org/drawingml/2006/main">
            <a:off x="6583680" y="0"/>
            <a:ext cx="5608015" cy="6858000"/>
          </a:xfrm>
          <a:prstGeom xmlns:a="http://schemas.openxmlformats.org/drawingml/2006/main" prst="rect">
            <a:avLst/>
          </a:prstGeom>
        </p:spPr>
      </p:pic>
      <p:sp>
        <p:nvSpPr>
          <p:cNvPr id="3" name="Section number">
            <a:extLst xmlns:a="http://schemas.openxmlformats.org/drawingml/2006/main">
              <a:ext uri="{FF2B5EF4-FFF2-40B4-BE49-F238E27FC236}">
                <a16:creationId xmlns:a16="http://schemas.microsoft.com/office/drawing/2014/main" id="{FB7B82CE-9F6D-4445-90A1-C7F22531BE75}"/>
              </a:ext>
            </a:extLst>
          </p:cNvPr>
          <p:cNvSpPr>
            <a:spLocks xmlns:a="http://schemas.openxmlformats.org/drawingml/2006/main" noGrp="1"/>
          </p:cNvSpPr>
          <p:nvPr/>
        </p:nvSpPr>
        <p:spPr>
          <a:xfrm xmlns:a="http://schemas.openxmlformats.org/drawingml/2006/main">
            <a:off x="731520" y="1325880"/>
            <a:ext cx="2743200" cy="1554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0" b="1">
                <a:solidFill>
                  <a:schemeClr val="accent2"/>
                </a:solidFill>
                <a:latin typeface="+mj-lt"/>
                <a:ea typeface="+mj-lt"/>
                <a:cs typeface="+mj-lt"/>
              </a:rPr>
              <a:t>04</a:t>
            </a:r>
            <a:endParaRPr sz="11000"/>
          </a:p>
        </p:txBody>
      </p:sp>
      <p:sp>
        <p:nvSpPr>
          <p:cNvPr id="4" name="Text 0">
            <a:extLst xmlns:a="http://schemas.openxmlformats.org/drawingml/2006/main">
              <a:ext uri="{FF2B5EF4-FFF2-40B4-BE49-F238E27FC236}">
                <a16:creationId xmlns:a16="http://schemas.microsoft.com/office/drawing/2014/main" id="{6E665EF0-64C4-42B0-8B6C-71622AFC44F6}"/>
              </a:ext>
            </a:extLst>
          </p:cNvPr>
          <p:cNvSpPr>
            <a:spLocks xmlns:a="http://schemas.openxmlformats.org/drawingml/2006/main" noGrp="1"/>
          </p:cNvSpPr>
          <p:nvPr>
            <p:ph type="title" idx="100" hasCustomPrompt="1"/>
          </p:nvPr>
        </p:nvSpPr>
        <p:spPr>
          <a:xfrm xmlns:a="http://schemas.openxmlformats.org/drawingml/2006/main">
            <a:off x="731520" y="3063240"/>
            <a:ext cx="548640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4400" b="1">
                <a:solidFill>
                  <a:schemeClr val="bg1"/>
                </a:solidFill>
              </a:rPr>
              <a:t>Nhân lực</a:t>
            </a:r>
            <a:endParaRPr sz="4400"/>
          </a:p>
        </p:txBody>
      </p:sp>
      <p:sp>
        <p:nvSpPr>
          <p:cNvPr id="5" name="Text 0">
            <a:extLst xmlns:a="http://schemas.openxmlformats.org/drawingml/2006/main">
              <a:ext uri="{FF2B5EF4-FFF2-40B4-BE49-F238E27FC236}">
                <a16:creationId xmlns:a16="http://schemas.microsoft.com/office/drawing/2014/main" id="{92FBC768-4537-45B4-8EAE-E377F9DDA4F0}"/>
              </a:ext>
            </a:extLst>
          </p:cNvPr>
          <p:cNvSpPr>
            <a:spLocks xmlns:a="http://schemas.openxmlformats.org/drawingml/2006/main" noGrp="1"/>
          </p:cNvSpPr>
          <p:nvPr>
            <p:ph type="body" idx="101" hasCustomPrompt="1"/>
          </p:nvPr>
        </p:nvSpPr>
        <p:spPr>
          <a:xfrm xmlns:a="http://schemas.openxmlformats.org/drawingml/2006/main">
            <a:off x="731520" y="4526280"/>
            <a:ext cx="530352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1600">
                <a:solidFill>
                  <a:schemeClr val="accent6"/>
                </a:solidFill>
              </a:rPr>
              <a:t>22 kỹ sư và chuyên gia thuộc các bộ môn điện, điều hòa không khí, cấp thoát nước và phòng cháy chữa cháy</a:t>
            </a:r>
            <a:endParaRPr sz="1600"/>
          </a:p>
        </p:txBody>
      </p:sp>
      <p:sp>
        <p:nvSpPr>
          <p:cNvPr id="6" name="Logo tile">
            <a:extLst xmlns:a="http://schemas.openxmlformats.org/drawingml/2006/main">
              <a:ext uri="{FF2B5EF4-FFF2-40B4-BE49-F238E27FC236}">
                <a16:creationId xmlns:a16="http://schemas.microsoft.com/office/drawing/2014/main" id="{7716A11F-2616-49F0-BAC2-5FBCBBEEC0CE}"/>
              </a:ext>
            </a:extLst>
          </p:cNvPr>
          <p:cNvSpPr>
            <a:spLocks xmlns:a="http://schemas.openxmlformats.org/drawingml/2006/main" noGrp="1"/>
          </p:cNvSpPr>
          <p:nvPr/>
        </p:nvSpPr>
        <p:spPr>
          <a:xfrm xmlns:a="http://schemas.openxmlformats.org/drawingml/2006/main">
            <a:off x="731520" y="5806440"/>
            <a:ext cx="548640" cy="548640"/>
          </a:xfrm>
          <a:prstGeom xmlns:a="http://schemas.openxmlformats.org/drawingml/2006/main" prst="roundRect">
            <a:avLst>
              <a:gd name="adj" fmla="val 20000"/>
            </a:avLst>
          </a:prstGeom>
          <a:solidFill xmlns:a="http://schemas.openxmlformats.org/drawingml/2006/main">
            <a:schemeClr val="bg1"/>
          </a:solidFill>
        </p:spPr>
      </p:sp>
      <p:pic>
        <p:nvPicPr>
          <p:cNvPr id="15" name="Logo"/>
          <p:cNvPicPr>
            <a:picLocks xmlns:a="http://schemas.openxmlformats.org/drawingml/2006/main" noChangeAspect="1"/>
          </p:cNvPicPr>
          <p:nvPr/>
        </p:nvPicPr>
        <p:blipFill>
          <a:blip xmlns:r="http://schemas.openxmlformats.org/officeDocument/2006/relationships" xmlns:a="http://schemas.openxmlformats.org/drawingml/2006/main" r:embed="Rd54df95530d349ed"/>
          <a:stretch xmlns:a="http://schemas.openxmlformats.org/drawingml/2006/main">
            <a:fillRect l="0" t="0" r="0" b="0"/>
          </a:stretch>
        </p:blipFill>
        <p:spPr>
          <a:xfrm xmlns:a="http://schemas.openxmlformats.org/drawingml/2006/main">
            <a:off x="780898" y="5873391"/>
            <a:ext cx="449885" cy="414738"/>
          </a:xfrm>
          <a:prstGeom xmlns:a="http://schemas.openxmlformats.org/drawingml/2006/main" prst="rect">
            <a:avLst/>
          </a:prstGeom>
        </p:spPr>
      </p:pic>
      <p:sp>
        <p:nvSpPr>
          <p:cNvPr id="9" name="AI image disclosure">
            <a:extLst xmlns:a="http://schemas.openxmlformats.org/drawingml/2006/main">
              <a:ext uri="{FF2B5EF4-FFF2-40B4-BE49-F238E27FC236}">
                <a16:creationId xmlns:a16="http://schemas.microsoft.com/office/drawing/2014/main" id="{1D7B7585-4D2F-4519-AC45-5A7AF1B4CD77}"/>
              </a:ext>
            </a:extLst>
          </p:cNvPr>
          <p:cNvSpPr>
            <a:spLocks xmlns:a="http://schemas.openxmlformats.org/drawingml/2006/main" noGrp="1"/>
          </p:cNvSpPr>
          <p:nvPr/>
        </p:nvSpPr>
        <p:spPr>
          <a:xfrm xmlns:a="http://schemas.openxmlformats.org/drawingml/2006/main">
            <a:off x="1485900" y="6010275"/>
            <a:ext cx="4572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C4D5E8"/>
                </a:solidFill>
                <a:latin typeface="Arial"/>
                <a:ea typeface="Arial"/>
                <a:cs typeface="Arial"/>
              </a:defRPr>
            </a:pPr>
            <a:r>
              <a:rPr sz="900">
                <a:solidFill>
                  <a:srgbClr val="C4D5E8"/>
                </a:solidFill>
                <a:latin typeface="Arial"/>
                <a:ea typeface="Arial"/>
                <a:cs typeface="Arial"/>
              </a:rPr>
              <a:t>Ảnh minh họa tạo bằng AI</a:t>
            </a:r>
          </a:p>
        </p:txBody>
      </p:sp>
    </p:spTree>
    <p:extLst>
      <p:ext uri="{BB962C8B-B14F-4D97-AF65-F5344CB8AC3E}">
        <p14:creationId xmlns:p14="http://schemas.microsoft.com/office/powerpoint/2010/main" val="849859357"/>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0A59D1D3-2B69-457D-B7E2-37B5FBF4FDA6}"/>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Sơ đồ tổ chức</a:t>
            </a:r>
            <a:endParaRPr sz="3400"/>
          </a:p>
        </p:txBody>
      </p:sp>
      <p:sp>
        <p:nvSpPr>
          <p:cNvPr id="3" name="Kicker">
            <a:extLst xmlns:a="http://schemas.openxmlformats.org/drawingml/2006/main">
              <a:ext uri="{FF2B5EF4-FFF2-40B4-BE49-F238E27FC236}">
                <a16:creationId xmlns:a16="http://schemas.microsoft.com/office/drawing/2014/main" id="{F7825070-22C5-434A-B993-F16677957F35}"/>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4. NHÂN LỰC</a:t>
            </a:r>
            <a:endParaRPr sz="1200"/>
          </a:p>
        </p:txBody>
      </p:sp>
      <p:sp>
        <p:nvSpPr>
          <p:cNvPr id="4" name="Director box">
            <a:extLst xmlns:a="http://schemas.openxmlformats.org/drawingml/2006/main">
              <a:ext uri="{FF2B5EF4-FFF2-40B4-BE49-F238E27FC236}">
                <a16:creationId xmlns:a16="http://schemas.microsoft.com/office/drawing/2014/main" id="{3EFCA72E-9069-4691-BC03-E4C438F320C8}"/>
              </a:ext>
            </a:extLst>
          </p:cNvPr>
          <p:cNvSpPr>
            <a:spLocks xmlns:a="http://schemas.openxmlformats.org/drawingml/2006/main" noGrp="1"/>
          </p:cNvSpPr>
          <p:nvPr/>
        </p:nvSpPr>
        <p:spPr>
          <a:xfrm xmlns:a="http://schemas.openxmlformats.org/drawingml/2006/main">
            <a:off x="4541368" y="1691640"/>
            <a:ext cx="3108960" cy="960120"/>
          </a:xfrm>
          <a:prstGeom xmlns:a="http://schemas.openxmlformats.org/drawingml/2006/main" prst="roundRect">
            <a:avLst>
              <a:gd name="adj" fmla="val 9524"/>
            </a:avLst>
          </a:prstGeom>
          <a:solidFill xmlns:a="http://schemas.openxmlformats.org/drawingml/2006/main">
            <a:schemeClr val="tx2"/>
          </a:solidFill>
          <a:effectLst xmlns:a="http://schemas.openxmlformats.org/drawingml/2006/main">
            <a:outerShdw blurRad="127000" dist="38100" dir="5400000" sx="100000" sy="100000" kx="0" ky="0" algn="bl" rotWithShape="0">
              <a:srgbClr val="0B2A4A">
                <a:alpha val="18000"/>
              </a:srgbClr>
            </a:outerShdw>
          </a:effectLst>
        </p:spPr>
      </p:sp>
      <p:sp>
        <p:nvSpPr>
          <p:cNvPr id="5" name="Director text">
            <a:extLst xmlns:a="http://schemas.openxmlformats.org/drawingml/2006/main">
              <a:ext uri="{FF2B5EF4-FFF2-40B4-BE49-F238E27FC236}">
                <a16:creationId xmlns:a16="http://schemas.microsoft.com/office/drawing/2014/main" id="{BD1B269B-AC27-4DEF-819A-BECA309C31DB}"/>
              </a:ext>
            </a:extLst>
          </p:cNvPr>
          <p:cNvSpPr>
            <a:spLocks xmlns:a="http://schemas.openxmlformats.org/drawingml/2006/main" noGrp="1"/>
          </p:cNvSpPr>
          <p:nvPr/>
        </p:nvSpPr>
        <p:spPr>
          <a:xfrm xmlns:a="http://schemas.openxmlformats.org/drawingml/2006/main">
            <a:off x="4541368" y="1691640"/>
            <a:ext cx="3108960"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spc="200">
                <a:solidFill>
                  <a:schemeClr val="accent2"/>
                </a:solidFill>
              </a:rPr>
              <a:t>GIÁM ĐỐC</a:t>
            </a:r>
            <a:endParaRPr sz="1300"/>
          </a:p>
          <a:p xmlns:a="http://schemas.openxmlformats.org/drawingml/2006/main">
            <a:pPr marL="0" indent="0" algn="ctr">
              <a:buNone/>
            </a:pPr>
            <a:r>
              <a:rPr sz="1800" b="1">
                <a:solidFill>
                  <a:schemeClr val="bg1"/>
                </a:solidFill>
              </a:rPr>
              <a:t>Lâm Thanh Hùng</a:t>
            </a:r>
            <a:endParaRPr sz="1300"/>
          </a:p>
        </p:txBody>
      </p:sp>
      <p:sp>
        <p:nvSpPr>
          <p:cNvPr id="6" name="Org line main">
            <a:extLst xmlns:a="http://schemas.openxmlformats.org/drawingml/2006/main">
              <a:ext uri="{FF2B5EF4-FFF2-40B4-BE49-F238E27FC236}">
                <a16:creationId xmlns:a16="http://schemas.microsoft.com/office/drawing/2014/main" id="{73FA5FAF-FEEF-47FF-9850-34099F4CBF64}"/>
              </a:ext>
            </a:extLst>
          </p:cNvPr>
          <p:cNvSpPr>
            <a:spLocks xmlns:a="http://schemas.openxmlformats.org/drawingml/2006/main" noGrp="1"/>
          </p:cNvSpPr>
          <p:nvPr/>
        </p:nvSpPr>
        <p:spPr>
          <a:xfrm xmlns:a="http://schemas.openxmlformats.org/drawingml/2006/main">
            <a:off x="6095848" y="2651760"/>
            <a:ext cx="0" cy="50292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7" name="Org line horizontal">
            <a:extLst xmlns:a="http://schemas.openxmlformats.org/drawingml/2006/main">
              <a:ext uri="{FF2B5EF4-FFF2-40B4-BE49-F238E27FC236}">
                <a16:creationId xmlns:a16="http://schemas.microsoft.com/office/drawing/2014/main" id="{CAD01381-48AB-4A7F-A450-7FA16FEE1A4B}"/>
              </a:ext>
            </a:extLst>
          </p:cNvPr>
          <p:cNvSpPr>
            <a:spLocks xmlns:a="http://schemas.openxmlformats.org/drawingml/2006/main" noGrp="1"/>
          </p:cNvSpPr>
          <p:nvPr/>
        </p:nvSpPr>
        <p:spPr>
          <a:xfrm xmlns:a="http://schemas.openxmlformats.org/drawingml/2006/main">
            <a:off x="1554480" y="3154680"/>
            <a:ext cx="9082735" cy="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8" name="Org line 1">
            <a:extLst xmlns:a="http://schemas.openxmlformats.org/drawingml/2006/main">
              <a:ext uri="{FF2B5EF4-FFF2-40B4-BE49-F238E27FC236}">
                <a16:creationId xmlns:a16="http://schemas.microsoft.com/office/drawing/2014/main" id="{81994AD6-0D0E-4CA5-B765-38FB8FC22A88}"/>
              </a:ext>
            </a:extLst>
          </p:cNvPr>
          <p:cNvSpPr>
            <a:spLocks xmlns:a="http://schemas.openxmlformats.org/drawingml/2006/main" noGrp="1"/>
          </p:cNvSpPr>
          <p:nvPr/>
        </p:nvSpPr>
        <p:spPr>
          <a:xfrm xmlns:a="http://schemas.openxmlformats.org/drawingml/2006/main">
            <a:off x="1554480" y="3154680"/>
            <a:ext cx="0" cy="45720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9" name="Dept box 1">
            <a:extLst xmlns:a="http://schemas.openxmlformats.org/drawingml/2006/main">
              <a:ext uri="{FF2B5EF4-FFF2-40B4-BE49-F238E27FC236}">
                <a16:creationId xmlns:a16="http://schemas.microsoft.com/office/drawing/2014/main" id="{E5EC891C-848E-4E2C-90D1-FCC8415ED689}"/>
              </a:ext>
            </a:extLst>
          </p:cNvPr>
          <p:cNvSpPr>
            <a:spLocks xmlns:a="http://schemas.openxmlformats.org/drawingml/2006/main" noGrp="1"/>
          </p:cNvSpPr>
          <p:nvPr/>
        </p:nvSpPr>
        <p:spPr>
          <a:xfrm xmlns:a="http://schemas.openxmlformats.org/drawingml/2006/main">
            <a:off x="548640" y="3611880"/>
            <a:ext cx="2011680" cy="1051560"/>
          </a:xfrm>
          <a:prstGeom xmlns:a="http://schemas.openxmlformats.org/drawingml/2006/main" prst="roundRect">
            <a:avLst>
              <a:gd name="adj" fmla="val 8696"/>
            </a:avLst>
          </a:prstGeom>
          <a:solidFill xmlns:a="http://schemas.openxmlformats.org/drawingml/2006/main">
            <a:schemeClr val="bg2"/>
          </a:solidFill>
          <a:ln xmlns:a="http://schemas.openxmlformats.org/drawingml/2006/main" w="12700">
            <a:solidFill>
              <a:schemeClr val="accent6"/>
            </a:solidFill>
            <a:prstDash val="solid"/>
          </a:ln>
        </p:spPr>
      </p:sp>
      <p:sp>
        <p:nvSpPr>
          <p:cNvPr id="10" name="Dept text 1">
            <a:extLst xmlns:a="http://schemas.openxmlformats.org/drawingml/2006/main">
              <a:ext uri="{FF2B5EF4-FFF2-40B4-BE49-F238E27FC236}">
                <a16:creationId xmlns:a16="http://schemas.microsoft.com/office/drawing/2014/main" id="{8CC039D8-E72D-45F8-A5C1-D9E2E1B23F75}"/>
              </a:ext>
            </a:extLst>
          </p:cNvPr>
          <p:cNvSpPr>
            <a:spLocks xmlns:a="http://schemas.openxmlformats.org/drawingml/2006/main" noGrp="1"/>
          </p:cNvSpPr>
          <p:nvPr/>
        </p:nvSpPr>
        <p:spPr>
          <a:xfrm xmlns:a="http://schemas.openxmlformats.org/drawingml/2006/main">
            <a:off x="640080" y="3611880"/>
            <a:ext cx="18288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b="1">
                <a:solidFill>
                  <a:schemeClr val="accent1"/>
                </a:solidFill>
              </a:rPr>
              <a:t>Phòng Kế toán</a:t>
            </a:r>
            <a:endParaRPr sz="1500"/>
          </a:p>
          <a:p xmlns:a="http://schemas.openxmlformats.org/drawingml/2006/main">
            <a:pPr marL="0" indent="0" algn="ctr">
              <a:buNone/>
            </a:pPr>
            <a:r>
              <a:rPr sz="1400">
                <a:solidFill>
                  <a:schemeClr val="tx1"/>
                </a:solidFill>
              </a:rPr>
              <a:t>Ngô Bửu Minh Tâm</a:t>
            </a:r>
            <a:endParaRPr sz="1500"/>
          </a:p>
        </p:txBody>
      </p:sp>
      <p:sp>
        <p:nvSpPr>
          <p:cNvPr id="11" name="Org line 2">
            <a:extLst xmlns:a="http://schemas.openxmlformats.org/drawingml/2006/main">
              <a:ext uri="{FF2B5EF4-FFF2-40B4-BE49-F238E27FC236}">
                <a16:creationId xmlns:a16="http://schemas.microsoft.com/office/drawing/2014/main" id="{3E21C69A-945F-49EA-869D-6B23F355462D}"/>
              </a:ext>
            </a:extLst>
          </p:cNvPr>
          <p:cNvSpPr>
            <a:spLocks xmlns:a="http://schemas.openxmlformats.org/drawingml/2006/main" noGrp="1"/>
          </p:cNvSpPr>
          <p:nvPr/>
        </p:nvSpPr>
        <p:spPr>
          <a:xfrm xmlns:a="http://schemas.openxmlformats.org/drawingml/2006/main">
            <a:off x="3825164" y="3154680"/>
            <a:ext cx="0" cy="45720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12" name="Dept box 2">
            <a:extLst xmlns:a="http://schemas.openxmlformats.org/drawingml/2006/main">
              <a:ext uri="{FF2B5EF4-FFF2-40B4-BE49-F238E27FC236}">
                <a16:creationId xmlns:a16="http://schemas.microsoft.com/office/drawing/2014/main" id="{F0814762-A055-42AA-A32B-05036FD4E16A}"/>
              </a:ext>
            </a:extLst>
          </p:cNvPr>
          <p:cNvSpPr>
            <a:spLocks xmlns:a="http://schemas.openxmlformats.org/drawingml/2006/main" noGrp="1"/>
          </p:cNvSpPr>
          <p:nvPr/>
        </p:nvSpPr>
        <p:spPr>
          <a:xfrm xmlns:a="http://schemas.openxmlformats.org/drawingml/2006/main">
            <a:off x="2819324" y="3611880"/>
            <a:ext cx="2011680" cy="1051560"/>
          </a:xfrm>
          <a:prstGeom xmlns:a="http://schemas.openxmlformats.org/drawingml/2006/main" prst="roundRect">
            <a:avLst>
              <a:gd name="adj" fmla="val 8696"/>
            </a:avLst>
          </a:prstGeom>
          <a:solidFill xmlns:a="http://schemas.openxmlformats.org/drawingml/2006/main">
            <a:schemeClr val="bg2"/>
          </a:solidFill>
          <a:ln xmlns:a="http://schemas.openxmlformats.org/drawingml/2006/main" w="12700">
            <a:solidFill>
              <a:schemeClr val="accent6"/>
            </a:solidFill>
            <a:prstDash val="solid"/>
          </a:ln>
        </p:spPr>
      </p:sp>
      <p:sp>
        <p:nvSpPr>
          <p:cNvPr id="13" name="Dept text 2">
            <a:extLst xmlns:a="http://schemas.openxmlformats.org/drawingml/2006/main">
              <a:ext uri="{FF2B5EF4-FFF2-40B4-BE49-F238E27FC236}">
                <a16:creationId xmlns:a16="http://schemas.microsoft.com/office/drawing/2014/main" id="{DDE2BCFA-E295-4F0C-824A-634CFBE2C573}"/>
              </a:ext>
            </a:extLst>
          </p:cNvPr>
          <p:cNvSpPr>
            <a:spLocks xmlns:a="http://schemas.openxmlformats.org/drawingml/2006/main" noGrp="1"/>
          </p:cNvSpPr>
          <p:nvPr/>
        </p:nvSpPr>
        <p:spPr>
          <a:xfrm xmlns:a="http://schemas.openxmlformats.org/drawingml/2006/main">
            <a:off x="2910764" y="3611880"/>
            <a:ext cx="18288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b="1">
                <a:solidFill>
                  <a:schemeClr val="accent1"/>
                </a:solidFill>
              </a:rPr>
              <a:t>Quản lý dự án</a:t>
            </a:r>
            <a:endParaRPr sz="1500"/>
          </a:p>
          <a:p xmlns:a="http://schemas.openxmlformats.org/drawingml/2006/main">
            <a:pPr marL="0" indent="0" algn="ctr">
              <a:buNone/>
            </a:pPr>
            <a:r>
              <a:rPr sz="1400">
                <a:solidFill>
                  <a:schemeClr val="tx1"/>
                </a:solidFill>
              </a:rPr>
              <a:t>Huỳnh Quốc Đạt</a:t>
            </a:r>
            <a:endParaRPr sz="1500"/>
          </a:p>
        </p:txBody>
      </p:sp>
      <p:sp>
        <p:nvSpPr>
          <p:cNvPr id="14" name="Org line 3">
            <a:extLst xmlns:a="http://schemas.openxmlformats.org/drawingml/2006/main">
              <a:ext uri="{FF2B5EF4-FFF2-40B4-BE49-F238E27FC236}">
                <a16:creationId xmlns:a16="http://schemas.microsoft.com/office/drawing/2014/main" id="{B23F7ECF-4637-4A69-A4F0-B13F100F0D5D}"/>
              </a:ext>
            </a:extLst>
          </p:cNvPr>
          <p:cNvSpPr>
            <a:spLocks xmlns:a="http://schemas.openxmlformats.org/drawingml/2006/main" noGrp="1"/>
          </p:cNvSpPr>
          <p:nvPr/>
        </p:nvSpPr>
        <p:spPr>
          <a:xfrm xmlns:a="http://schemas.openxmlformats.org/drawingml/2006/main">
            <a:off x="6095848" y="3154680"/>
            <a:ext cx="0" cy="45720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15" name="Dept box 3">
            <a:extLst xmlns:a="http://schemas.openxmlformats.org/drawingml/2006/main">
              <a:ext uri="{FF2B5EF4-FFF2-40B4-BE49-F238E27FC236}">
                <a16:creationId xmlns:a16="http://schemas.microsoft.com/office/drawing/2014/main" id="{AE9D9EDA-2151-44FC-83E7-5FBB3BA5C596}"/>
              </a:ext>
            </a:extLst>
          </p:cNvPr>
          <p:cNvSpPr>
            <a:spLocks xmlns:a="http://schemas.openxmlformats.org/drawingml/2006/main" noGrp="1"/>
          </p:cNvSpPr>
          <p:nvPr/>
        </p:nvSpPr>
        <p:spPr>
          <a:xfrm xmlns:a="http://schemas.openxmlformats.org/drawingml/2006/main">
            <a:off x="5090008" y="3611880"/>
            <a:ext cx="2011680" cy="1051560"/>
          </a:xfrm>
          <a:prstGeom xmlns:a="http://schemas.openxmlformats.org/drawingml/2006/main" prst="roundRect">
            <a:avLst>
              <a:gd name="adj" fmla="val 8696"/>
            </a:avLst>
          </a:prstGeom>
          <a:solidFill xmlns:a="http://schemas.openxmlformats.org/drawingml/2006/main">
            <a:schemeClr val="bg2"/>
          </a:solidFill>
          <a:ln xmlns:a="http://schemas.openxmlformats.org/drawingml/2006/main" w="12700">
            <a:solidFill>
              <a:schemeClr val="accent6"/>
            </a:solidFill>
            <a:prstDash val="solid"/>
          </a:ln>
        </p:spPr>
      </p:sp>
      <p:sp>
        <p:nvSpPr>
          <p:cNvPr id="16" name="Dept text 3">
            <a:extLst xmlns:a="http://schemas.openxmlformats.org/drawingml/2006/main">
              <a:ext uri="{FF2B5EF4-FFF2-40B4-BE49-F238E27FC236}">
                <a16:creationId xmlns:a16="http://schemas.microsoft.com/office/drawing/2014/main" id="{1370245C-6E75-4272-997B-5EF595C9F0C0}"/>
              </a:ext>
            </a:extLst>
          </p:cNvPr>
          <p:cNvSpPr>
            <a:spLocks xmlns:a="http://schemas.openxmlformats.org/drawingml/2006/main" noGrp="1"/>
          </p:cNvSpPr>
          <p:nvPr/>
        </p:nvSpPr>
        <p:spPr>
          <a:xfrm xmlns:a="http://schemas.openxmlformats.org/drawingml/2006/main">
            <a:off x="5181448" y="3611880"/>
            <a:ext cx="18288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b="1">
                <a:solidFill>
                  <a:schemeClr val="accent1"/>
                </a:solidFill>
              </a:rPr>
              <a:t>Giám sát công trình</a:t>
            </a:r>
            <a:endParaRPr sz="1500"/>
          </a:p>
          <a:p xmlns:a="http://schemas.openxmlformats.org/drawingml/2006/main">
            <a:pPr marL="0" indent="0" algn="ctr">
              <a:buNone/>
            </a:pPr>
            <a:r>
              <a:rPr sz="1400">
                <a:solidFill>
                  <a:schemeClr val="tx1"/>
                </a:solidFill>
              </a:rPr>
              <a:t>Lâm Hoàng Phương</a:t>
            </a:r>
            <a:endParaRPr sz="1500"/>
          </a:p>
        </p:txBody>
      </p:sp>
      <p:sp>
        <p:nvSpPr>
          <p:cNvPr id="17" name="Org line 4">
            <a:extLst xmlns:a="http://schemas.openxmlformats.org/drawingml/2006/main">
              <a:ext uri="{FF2B5EF4-FFF2-40B4-BE49-F238E27FC236}">
                <a16:creationId xmlns:a16="http://schemas.microsoft.com/office/drawing/2014/main" id="{E94258D4-8A29-48F2-B88D-A4EC7D08B7E1}"/>
              </a:ext>
            </a:extLst>
          </p:cNvPr>
          <p:cNvSpPr>
            <a:spLocks xmlns:a="http://schemas.openxmlformats.org/drawingml/2006/main" noGrp="1"/>
          </p:cNvSpPr>
          <p:nvPr/>
        </p:nvSpPr>
        <p:spPr>
          <a:xfrm xmlns:a="http://schemas.openxmlformats.org/drawingml/2006/main">
            <a:off x="8366531" y="3154680"/>
            <a:ext cx="0" cy="45720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18" name="Dept box 4">
            <a:extLst xmlns:a="http://schemas.openxmlformats.org/drawingml/2006/main">
              <a:ext uri="{FF2B5EF4-FFF2-40B4-BE49-F238E27FC236}">
                <a16:creationId xmlns:a16="http://schemas.microsoft.com/office/drawing/2014/main" id="{1CF429AF-75E6-4B9D-848A-24E576DC6D1A}"/>
              </a:ext>
            </a:extLst>
          </p:cNvPr>
          <p:cNvSpPr>
            <a:spLocks xmlns:a="http://schemas.openxmlformats.org/drawingml/2006/main" noGrp="1"/>
          </p:cNvSpPr>
          <p:nvPr/>
        </p:nvSpPr>
        <p:spPr>
          <a:xfrm xmlns:a="http://schemas.openxmlformats.org/drawingml/2006/main">
            <a:off x="7360691" y="3611880"/>
            <a:ext cx="2011680" cy="1051560"/>
          </a:xfrm>
          <a:prstGeom xmlns:a="http://schemas.openxmlformats.org/drawingml/2006/main" prst="roundRect">
            <a:avLst>
              <a:gd name="adj" fmla="val 8696"/>
            </a:avLst>
          </a:prstGeom>
          <a:solidFill xmlns:a="http://schemas.openxmlformats.org/drawingml/2006/main">
            <a:schemeClr val="bg2"/>
          </a:solidFill>
          <a:ln xmlns:a="http://schemas.openxmlformats.org/drawingml/2006/main" w="12700">
            <a:solidFill>
              <a:schemeClr val="accent6"/>
            </a:solidFill>
            <a:prstDash val="solid"/>
          </a:ln>
        </p:spPr>
      </p:sp>
      <p:sp>
        <p:nvSpPr>
          <p:cNvPr id="19" name="Dept text 4">
            <a:extLst xmlns:a="http://schemas.openxmlformats.org/drawingml/2006/main">
              <a:ext uri="{FF2B5EF4-FFF2-40B4-BE49-F238E27FC236}">
                <a16:creationId xmlns:a16="http://schemas.microsoft.com/office/drawing/2014/main" id="{5947F974-D1B1-44B9-99D0-B1E45CE90395}"/>
              </a:ext>
            </a:extLst>
          </p:cNvPr>
          <p:cNvSpPr>
            <a:spLocks xmlns:a="http://schemas.openxmlformats.org/drawingml/2006/main" noGrp="1"/>
          </p:cNvSpPr>
          <p:nvPr/>
        </p:nvSpPr>
        <p:spPr>
          <a:xfrm xmlns:a="http://schemas.openxmlformats.org/drawingml/2006/main">
            <a:off x="7452131" y="3611880"/>
            <a:ext cx="18288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b="1">
                <a:solidFill>
                  <a:schemeClr val="accent1"/>
                </a:solidFill>
              </a:rPr>
              <a:t>Phòng Thiết kế</a:t>
            </a:r>
            <a:endParaRPr sz="1500"/>
          </a:p>
          <a:p xmlns:a="http://schemas.openxmlformats.org/drawingml/2006/main">
            <a:pPr marL="0" indent="0" algn="ctr">
              <a:buNone/>
            </a:pPr>
            <a:r>
              <a:rPr sz="1400">
                <a:solidFill>
                  <a:schemeClr val="tx1"/>
                </a:solidFill>
              </a:rPr>
              <a:t>Dương Minh Thiện</a:t>
            </a:r>
            <a:endParaRPr sz="1500"/>
          </a:p>
        </p:txBody>
      </p:sp>
      <p:sp>
        <p:nvSpPr>
          <p:cNvPr id="20" name="Org line 5">
            <a:extLst xmlns:a="http://schemas.openxmlformats.org/drawingml/2006/main">
              <a:ext uri="{FF2B5EF4-FFF2-40B4-BE49-F238E27FC236}">
                <a16:creationId xmlns:a16="http://schemas.microsoft.com/office/drawing/2014/main" id="{5E44D279-304A-4CC2-8A0C-0AF6342F390F}"/>
              </a:ext>
            </a:extLst>
          </p:cNvPr>
          <p:cNvSpPr>
            <a:spLocks xmlns:a="http://schemas.openxmlformats.org/drawingml/2006/main" noGrp="1"/>
          </p:cNvSpPr>
          <p:nvPr/>
        </p:nvSpPr>
        <p:spPr>
          <a:xfrm xmlns:a="http://schemas.openxmlformats.org/drawingml/2006/main">
            <a:off x="10637215" y="3154680"/>
            <a:ext cx="0" cy="457200"/>
          </a:xfrm>
          <a:prstGeom xmlns:a="http://schemas.openxmlformats.org/drawingml/2006/main" prst="line">
            <a:avLst/>
          </a:prstGeom>
          <a:noFill xmlns:a="http://schemas.openxmlformats.org/drawingml/2006/main"/>
          <a:ln xmlns:a="http://schemas.openxmlformats.org/drawingml/2006/main" w="19050">
            <a:solidFill>
              <a:schemeClr val="accent3"/>
            </a:solidFill>
            <a:prstDash val="solid"/>
          </a:ln>
        </p:spPr>
      </p:sp>
      <p:sp>
        <p:nvSpPr>
          <p:cNvPr id="21" name="Dept box 5">
            <a:extLst xmlns:a="http://schemas.openxmlformats.org/drawingml/2006/main">
              <a:ext uri="{FF2B5EF4-FFF2-40B4-BE49-F238E27FC236}">
                <a16:creationId xmlns:a16="http://schemas.microsoft.com/office/drawing/2014/main" id="{3DFBFCB1-B9FF-4BEF-B16F-E4C51D41A10E}"/>
              </a:ext>
            </a:extLst>
          </p:cNvPr>
          <p:cNvSpPr>
            <a:spLocks xmlns:a="http://schemas.openxmlformats.org/drawingml/2006/main" noGrp="1"/>
          </p:cNvSpPr>
          <p:nvPr/>
        </p:nvSpPr>
        <p:spPr>
          <a:xfrm xmlns:a="http://schemas.openxmlformats.org/drawingml/2006/main">
            <a:off x="9631375" y="3611880"/>
            <a:ext cx="2011680" cy="1051560"/>
          </a:xfrm>
          <a:prstGeom xmlns:a="http://schemas.openxmlformats.org/drawingml/2006/main" prst="roundRect">
            <a:avLst>
              <a:gd name="adj" fmla="val 8696"/>
            </a:avLst>
          </a:prstGeom>
          <a:solidFill xmlns:a="http://schemas.openxmlformats.org/drawingml/2006/main">
            <a:schemeClr val="bg2"/>
          </a:solidFill>
          <a:ln xmlns:a="http://schemas.openxmlformats.org/drawingml/2006/main" w="12700">
            <a:solidFill>
              <a:schemeClr val="accent6"/>
            </a:solidFill>
            <a:prstDash val="solid"/>
          </a:ln>
        </p:spPr>
      </p:sp>
      <p:sp>
        <p:nvSpPr>
          <p:cNvPr id="22" name="Dept text 5">
            <a:extLst xmlns:a="http://schemas.openxmlformats.org/drawingml/2006/main">
              <a:ext uri="{FF2B5EF4-FFF2-40B4-BE49-F238E27FC236}">
                <a16:creationId xmlns:a16="http://schemas.microsoft.com/office/drawing/2014/main" id="{0AD0A281-0217-45A9-B007-B737A43ACF4E}"/>
              </a:ext>
            </a:extLst>
          </p:cNvPr>
          <p:cNvSpPr>
            <a:spLocks xmlns:a="http://schemas.openxmlformats.org/drawingml/2006/main" noGrp="1"/>
          </p:cNvSpPr>
          <p:nvPr/>
        </p:nvSpPr>
        <p:spPr>
          <a:xfrm xmlns:a="http://schemas.openxmlformats.org/drawingml/2006/main">
            <a:off x="9722815" y="3611880"/>
            <a:ext cx="1828800"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b="1">
                <a:solidFill>
                  <a:schemeClr val="accent1"/>
                </a:solidFill>
              </a:rPr>
              <a:t>Phòng Vật tư</a:t>
            </a:r>
            <a:endParaRPr sz="1500"/>
          </a:p>
          <a:p xmlns:a="http://schemas.openxmlformats.org/drawingml/2006/main">
            <a:pPr marL="0" indent="0" algn="ctr">
              <a:buNone/>
            </a:pPr>
            <a:r>
              <a:rPr sz="1400">
                <a:solidFill>
                  <a:schemeClr val="tx1"/>
                </a:solidFill>
              </a:rPr>
              <a:t>Hoàng Thái Việt</a:t>
            </a:r>
            <a:endParaRPr sz="1500"/>
          </a:p>
        </p:txBody>
      </p:sp>
      <p:sp>
        <p:nvSpPr>
          <p:cNvPr id="23" name="Discipline label">
            <a:extLst xmlns:a="http://schemas.openxmlformats.org/drawingml/2006/main">
              <a:ext uri="{FF2B5EF4-FFF2-40B4-BE49-F238E27FC236}">
                <a16:creationId xmlns:a16="http://schemas.microsoft.com/office/drawing/2014/main" id="{0A2D5C29-38E5-4504-808D-C8863DF931D1}"/>
              </a:ext>
            </a:extLst>
          </p:cNvPr>
          <p:cNvSpPr>
            <a:spLocks xmlns:a="http://schemas.openxmlformats.org/drawingml/2006/main" noGrp="1"/>
          </p:cNvSpPr>
          <p:nvPr/>
        </p:nvSpPr>
        <p:spPr>
          <a:xfrm xmlns:a="http://schemas.openxmlformats.org/drawingml/2006/main">
            <a:off x="548640" y="5120640"/>
            <a:ext cx="11094415"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accent4"/>
                </a:solidFill>
              </a:rPr>
              <a:t>Các bộ môn kỹ thuật</a:t>
            </a:r>
            <a:endParaRPr sz="1400"/>
          </a:p>
        </p:txBody>
      </p:sp>
      <p:sp>
        <p:nvSpPr>
          <p:cNvPr id="24" name="Discipline 1">
            <a:extLst xmlns:a="http://schemas.openxmlformats.org/drawingml/2006/main">
              <a:ext uri="{FF2B5EF4-FFF2-40B4-BE49-F238E27FC236}">
                <a16:creationId xmlns:a16="http://schemas.microsoft.com/office/drawing/2014/main" id="{AC985493-6212-48BD-B8B4-EF8FBE2FD098}"/>
              </a:ext>
            </a:extLst>
          </p:cNvPr>
          <p:cNvSpPr>
            <a:spLocks xmlns:a="http://schemas.openxmlformats.org/drawingml/2006/main" noGrp="1"/>
          </p:cNvSpPr>
          <p:nvPr/>
        </p:nvSpPr>
        <p:spPr>
          <a:xfrm xmlns:a="http://schemas.openxmlformats.org/drawingml/2006/main">
            <a:off x="609448" y="5532120"/>
            <a:ext cx="2606040" cy="411480"/>
          </a:xfrm>
          <a:prstGeom xmlns:a="http://schemas.openxmlformats.org/drawingml/2006/main" prst="roundRect">
            <a:avLst>
              <a:gd name="adj" fmla="val 50000"/>
            </a:avLst>
          </a:prstGeom>
          <a:solidFill xmlns:a="http://schemas.openxmlformats.org/drawingml/2006/main">
            <a:schemeClr val="accent6"/>
          </a:solidFill>
        </p:spPr>
      </p:sp>
      <p:sp>
        <p:nvSpPr>
          <p:cNvPr id="25" name="Discipline 1 text">
            <a:extLst xmlns:a="http://schemas.openxmlformats.org/drawingml/2006/main">
              <a:ext uri="{FF2B5EF4-FFF2-40B4-BE49-F238E27FC236}">
                <a16:creationId xmlns:a16="http://schemas.microsoft.com/office/drawing/2014/main" id="{9939B9CF-27A9-48C2-B2FB-27C0F3D70773}"/>
              </a:ext>
            </a:extLst>
          </p:cNvPr>
          <p:cNvSpPr>
            <a:spLocks xmlns:a="http://schemas.openxmlformats.org/drawingml/2006/main" noGrp="1"/>
          </p:cNvSpPr>
          <p:nvPr/>
        </p:nvSpPr>
        <p:spPr>
          <a:xfrm xmlns:a="http://schemas.openxmlformats.org/drawingml/2006/main">
            <a:off x="609448" y="5532120"/>
            <a:ext cx="26060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Điện, điện nhẹ</a:t>
            </a:r>
            <a:endParaRPr sz="1400"/>
          </a:p>
        </p:txBody>
      </p:sp>
      <p:sp>
        <p:nvSpPr>
          <p:cNvPr id="26" name="Discipline 2">
            <a:extLst xmlns:a="http://schemas.openxmlformats.org/drawingml/2006/main">
              <a:ext uri="{FF2B5EF4-FFF2-40B4-BE49-F238E27FC236}">
                <a16:creationId xmlns:a16="http://schemas.microsoft.com/office/drawing/2014/main" id="{6A343601-B5E7-436F-87F2-97DFD67C1368}"/>
              </a:ext>
            </a:extLst>
          </p:cNvPr>
          <p:cNvSpPr>
            <a:spLocks xmlns:a="http://schemas.openxmlformats.org/drawingml/2006/main" noGrp="1"/>
          </p:cNvSpPr>
          <p:nvPr/>
        </p:nvSpPr>
        <p:spPr>
          <a:xfrm xmlns:a="http://schemas.openxmlformats.org/drawingml/2006/main">
            <a:off x="3398368" y="5532120"/>
            <a:ext cx="2606040" cy="411480"/>
          </a:xfrm>
          <a:prstGeom xmlns:a="http://schemas.openxmlformats.org/drawingml/2006/main" prst="roundRect">
            <a:avLst>
              <a:gd name="adj" fmla="val 50000"/>
            </a:avLst>
          </a:prstGeom>
          <a:solidFill xmlns:a="http://schemas.openxmlformats.org/drawingml/2006/main">
            <a:schemeClr val="accent6"/>
          </a:solidFill>
        </p:spPr>
      </p:sp>
      <p:sp>
        <p:nvSpPr>
          <p:cNvPr id="27" name="Discipline 2 text">
            <a:extLst xmlns:a="http://schemas.openxmlformats.org/drawingml/2006/main">
              <a:ext uri="{FF2B5EF4-FFF2-40B4-BE49-F238E27FC236}">
                <a16:creationId xmlns:a16="http://schemas.microsoft.com/office/drawing/2014/main" id="{87BAE4B7-02EB-4040-8810-F1644E5406A1}"/>
              </a:ext>
            </a:extLst>
          </p:cNvPr>
          <p:cNvSpPr>
            <a:spLocks xmlns:a="http://schemas.openxmlformats.org/drawingml/2006/main" noGrp="1"/>
          </p:cNvSpPr>
          <p:nvPr/>
        </p:nvSpPr>
        <p:spPr>
          <a:xfrm xmlns:a="http://schemas.openxmlformats.org/drawingml/2006/main">
            <a:off x="3398368" y="5532120"/>
            <a:ext cx="26060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Điều hòa không khí, thông gió</a:t>
            </a:r>
            <a:endParaRPr sz="1400"/>
          </a:p>
        </p:txBody>
      </p:sp>
      <p:sp>
        <p:nvSpPr>
          <p:cNvPr id="28" name="Discipline 3">
            <a:extLst xmlns:a="http://schemas.openxmlformats.org/drawingml/2006/main">
              <a:ext uri="{FF2B5EF4-FFF2-40B4-BE49-F238E27FC236}">
                <a16:creationId xmlns:a16="http://schemas.microsoft.com/office/drawing/2014/main" id="{CD8FBC58-539A-4D97-B126-8EDE937A35F8}"/>
              </a:ext>
            </a:extLst>
          </p:cNvPr>
          <p:cNvSpPr>
            <a:spLocks xmlns:a="http://schemas.openxmlformats.org/drawingml/2006/main" noGrp="1"/>
          </p:cNvSpPr>
          <p:nvPr/>
        </p:nvSpPr>
        <p:spPr>
          <a:xfrm xmlns:a="http://schemas.openxmlformats.org/drawingml/2006/main">
            <a:off x="6187288" y="5532120"/>
            <a:ext cx="2606040" cy="411480"/>
          </a:xfrm>
          <a:prstGeom xmlns:a="http://schemas.openxmlformats.org/drawingml/2006/main" prst="roundRect">
            <a:avLst>
              <a:gd name="adj" fmla="val 50000"/>
            </a:avLst>
          </a:prstGeom>
          <a:solidFill xmlns:a="http://schemas.openxmlformats.org/drawingml/2006/main">
            <a:schemeClr val="accent6"/>
          </a:solidFill>
        </p:spPr>
      </p:sp>
      <p:sp>
        <p:nvSpPr>
          <p:cNvPr id="29" name="Discipline 3 text">
            <a:extLst xmlns:a="http://schemas.openxmlformats.org/drawingml/2006/main">
              <a:ext uri="{FF2B5EF4-FFF2-40B4-BE49-F238E27FC236}">
                <a16:creationId xmlns:a16="http://schemas.microsoft.com/office/drawing/2014/main" id="{C5B35EED-C8EB-45FF-B20E-FFAC7CDD6493}"/>
              </a:ext>
            </a:extLst>
          </p:cNvPr>
          <p:cNvSpPr>
            <a:spLocks xmlns:a="http://schemas.openxmlformats.org/drawingml/2006/main" noGrp="1"/>
          </p:cNvSpPr>
          <p:nvPr/>
        </p:nvSpPr>
        <p:spPr>
          <a:xfrm xmlns:a="http://schemas.openxmlformats.org/drawingml/2006/main">
            <a:off x="6187288" y="5532120"/>
            <a:ext cx="26060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Cấp thoát nước, PCCC</a:t>
            </a:r>
            <a:endParaRPr sz="1400"/>
          </a:p>
        </p:txBody>
      </p:sp>
      <p:sp>
        <p:nvSpPr>
          <p:cNvPr id="30" name="Discipline 4">
            <a:extLst xmlns:a="http://schemas.openxmlformats.org/drawingml/2006/main">
              <a:ext uri="{FF2B5EF4-FFF2-40B4-BE49-F238E27FC236}">
                <a16:creationId xmlns:a16="http://schemas.microsoft.com/office/drawing/2014/main" id="{5E87FEB5-107E-4CD3-A688-D222FF63FC60}"/>
              </a:ext>
            </a:extLst>
          </p:cNvPr>
          <p:cNvSpPr>
            <a:spLocks xmlns:a="http://schemas.openxmlformats.org/drawingml/2006/main" noGrp="1"/>
          </p:cNvSpPr>
          <p:nvPr/>
        </p:nvSpPr>
        <p:spPr>
          <a:xfrm xmlns:a="http://schemas.openxmlformats.org/drawingml/2006/main">
            <a:off x="8976208" y="5532120"/>
            <a:ext cx="2606040" cy="411480"/>
          </a:xfrm>
          <a:prstGeom xmlns:a="http://schemas.openxmlformats.org/drawingml/2006/main" prst="roundRect">
            <a:avLst>
              <a:gd name="adj" fmla="val 50000"/>
            </a:avLst>
          </a:prstGeom>
          <a:solidFill xmlns:a="http://schemas.openxmlformats.org/drawingml/2006/main">
            <a:schemeClr val="accent6"/>
          </a:solidFill>
        </p:spPr>
      </p:sp>
      <p:sp>
        <p:nvSpPr>
          <p:cNvPr id="31" name="Discipline 4 text">
            <a:extLst xmlns:a="http://schemas.openxmlformats.org/drawingml/2006/main">
              <a:ext uri="{FF2B5EF4-FFF2-40B4-BE49-F238E27FC236}">
                <a16:creationId xmlns:a16="http://schemas.microsoft.com/office/drawing/2014/main" id="{8803F676-C46D-4CA6-8673-9C247F85A525}"/>
              </a:ext>
            </a:extLst>
          </p:cNvPr>
          <p:cNvSpPr>
            <a:spLocks xmlns:a="http://schemas.openxmlformats.org/drawingml/2006/main" noGrp="1"/>
          </p:cNvSpPr>
          <p:nvPr/>
        </p:nvSpPr>
        <p:spPr>
          <a:xfrm xmlns:a="http://schemas.openxmlformats.org/drawingml/2006/main">
            <a:off x="8976208" y="5532120"/>
            <a:ext cx="260604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Quản lý dự án, phần mềm</a:t>
            </a:r>
            <a:endParaRPr sz="1400"/>
          </a:p>
        </p:txBody>
      </p:sp>
      <p:sp>
        <p:nvSpPr>
          <p:cNvPr id="32" name="Slide Number Placeholder 0">
            <a:extLst xmlns:a="http://schemas.openxmlformats.org/drawingml/2006/main">
              <a:ext uri="{FF2B5EF4-FFF2-40B4-BE49-F238E27FC236}">
                <a16:creationId xmlns:a16="http://schemas.microsoft.com/office/drawing/2014/main" id="{448C848B-DE84-4E06-B2D0-E1FE44C9BA14}"/>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14</a:t>
            </a:fld>
            <a:endParaRPr/>
          </a:p>
        </p:txBody>
      </p:sp>
    </p:spTree>
    <p:extLst>
      <p:ext uri="{BB962C8B-B14F-4D97-AF65-F5344CB8AC3E}">
        <p14:creationId xmlns:p14="http://schemas.microsoft.com/office/powerpoint/2010/main" val="202113888"/>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73977EE1-5FCA-46F2-B052-BA6F963B9DFE}"/>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Cơ cấu nhân sự kỹ thuật</a:t>
            </a:r>
            <a:endParaRPr sz="3400"/>
          </a:p>
        </p:txBody>
      </p:sp>
      <p:sp>
        <p:nvSpPr>
          <p:cNvPr id="3" name="Kicker">
            <a:extLst xmlns:a="http://schemas.openxmlformats.org/drawingml/2006/main">
              <a:ext uri="{FF2B5EF4-FFF2-40B4-BE49-F238E27FC236}">
                <a16:creationId xmlns:a16="http://schemas.microsoft.com/office/drawing/2014/main" id="{22EFE121-1698-44E1-AFE4-38C5E8118969}"/>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4. NHÂN LỰC</a:t>
            </a:r>
            <a:endParaRPr sz="1200"/>
          </a:p>
        </p:txBody>
      </p:sp>
      <p:sp>
        <p:nvSpPr>
          <p:cNvPr id="4" name="Team stat 1">
            <a:extLst xmlns:a="http://schemas.openxmlformats.org/drawingml/2006/main">
              <a:ext uri="{FF2B5EF4-FFF2-40B4-BE49-F238E27FC236}">
                <a16:creationId xmlns:a16="http://schemas.microsoft.com/office/drawing/2014/main" id="{E1D82D4D-1F8F-4F81-BD3C-B8BCC4860CDB}"/>
              </a:ext>
            </a:extLst>
          </p:cNvPr>
          <p:cNvSpPr>
            <a:spLocks xmlns:a="http://schemas.openxmlformats.org/drawingml/2006/main" noGrp="1"/>
          </p:cNvSpPr>
          <p:nvPr/>
        </p:nvSpPr>
        <p:spPr>
          <a:xfrm xmlns:a="http://schemas.openxmlformats.org/drawingml/2006/main">
            <a:off x="548640" y="1600200"/>
            <a:ext cx="3515258" cy="960120"/>
          </a:xfrm>
          <a:prstGeom xmlns:a="http://schemas.openxmlformats.org/drawingml/2006/main" prst="roundRect">
            <a:avLst>
              <a:gd name="adj" fmla="val 9524"/>
            </a:avLst>
          </a:prstGeom>
          <a:solidFill xmlns:a="http://schemas.openxmlformats.org/drawingml/2006/main">
            <a:schemeClr val="tx2"/>
          </a:solidFill>
        </p:spPr>
      </p:sp>
      <p:sp>
        <p:nvSpPr>
          <p:cNvPr id="5" name="Team stat value 1">
            <a:extLst xmlns:a="http://schemas.openxmlformats.org/drawingml/2006/main">
              <a:ext uri="{FF2B5EF4-FFF2-40B4-BE49-F238E27FC236}">
                <a16:creationId xmlns:a16="http://schemas.microsoft.com/office/drawing/2014/main" id="{86CE36D2-1167-4082-B41A-09564EFB97F8}"/>
              </a:ext>
            </a:extLst>
          </p:cNvPr>
          <p:cNvSpPr>
            <a:spLocks xmlns:a="http://schemas.openxmlformats.org/drawingml/2006/main" noGrp="1"/>
          </p:cNvSpPr>
          <p:nvPr/>
        </p:nvSpPr>
        <p:spPr>
          <a:xfrm xmlns:a="http://schemas.openxmlformats.org/drawingml/2006/main">
            <a:off x="822960" y="1600200"/>
            <a:ext cx="868680"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chemeClr val="accent2"/>
                </a:solidFill>
                <a:latin typeface="+mj-lt"/>
                <a:ea typeface="+mj-lt"/>
                <a:cs typeface="+mj-lt"/>
              </a:rPr>
              <a:t>22</a:t>
            </a:r>
            <a:endParaRPr sz="4000"/>
          </a:p>
        </p:txBody>
      </p:sp>
      <p:sp>
        <p:nvSpPr>
          <p:cNvPr id="6" name="Team stat label 1">
            <a:extLst xmlns:a="http://schemas.openxmlformats.org/drawingml/2006/main">
              <a:ext uri="{FF2B5EF4-FFF2-40B4-BE49-F238E27FC236}">
                <a16:creationId xmlns:a16="http://schemas.microsoft.com/office/drawing/2014/main" id="{DB10842E-16B8-4882-842B-F565A4F6AB25}"/>
              </a:ext>
            </a:extLst>
          </p:cNvPr>
          <p:cNvSpPr>
            <a:spLocks xmlns:a="http://schemas.openxmlformats.org/drawingml/2006/main" noGrp="1"/>
          </p:cNvSpPr>
          <p:nvPr/>
        </p:nvSpPr>
        <p:spPr>
          <a:xfrm xmlns:a="http://schemas.openxmlformats.org/drawingml/2006/main">
            <a:off x="1737360" y="1600200"/>
            <a:ext cx="2143658"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chemeClr val="bg1"/>
                </a:solidFill>
              </a:rPr>
              <a:t>kỹ sư và chuyên gia kỹ thuật</a:t>
            </a:r>
            <a:endParaRPr sz="1500"/>
          </a:p>
        </p:txBody>
      </p:sp>
      <p:sp>
        <p:nvSpPr>
          <p:cNvPr id="7" name="Team stat 2">
            <a:extLst xmlns:a="http://schemas.openxmlformats.org/drawingml/2006/main">
              <a:ext uri="{FF2B5EF4-FFF2-40B4-BE49-F238E27FC236}">
                <a16:creationId xmlns:a16="http://schemas.microsoft.com/office/drawing/2014/main" id="{F06A023A-F3A8-49DB-A55C-38EFDE494642}"/>
              </a:ext>
            </a:extLst>
          </p:cNvPr>
          <p:cNvSpPr>
            <a:spLocks xmlns:a="http://schemas.openxmlformats.org/drawingml/2006/main" noGrp="1"/>
          </p:cNvSpPr>
          <p:nvPr/>
        </p:nvSpPr>
        <p:spPr>
          <a:xfrm xmlns:a="http://schemas.openxmlformats.org/drawingml/2006/main">
            <a:off x="4338218" y="1600200"/>
            <a:ext cx="3515258" cy="960120"/>
          </a:xfrm>
          <a:prstGeom xmlns:a="http://schemas.openxmlformats.org/drawingml/2006/main" prst="roundRect">
            <a:avLst>
              <a:gd name="adj" fmla="val 9524"/>
            </a:avLst>
          </a:prstGeom>
          <a:solidFill xmlns:a="http://schemas.openxmlformats.org/drawingml/2006/main">
            <a:schemeClr val="bg2"/>
          </a:solidFill>
        </p:spPr>
      </p:sp>
      <p:sp>
        <p:nvSpPr>
          <p:cNvPr id="8" name="Team stat value 2">
            <a:extLst xmlns:a="http://schemas.openxmlformats.org/drawingml/2006/main">
              <a:ext uri="{FF2B5EF4-FFF2-40B4-BE49-F238E27FC236}">
                <a16:creationId xmlns:a16="http://schemas.microsoft.com/office/drawing/2014/main" id="{ADC026FC-292F-47E4-82E1-2D71E1CF1C11}"/>
              </a:ext>
            </a:extLst>
          </p:cNvPr>
          <p:cNvSpPr>
            <a:spLocks xmlns:a="http://schemas.openxmlformats.org/drawingml/2006/main" noGrp="1"/>
          </p:cNvSpPr>
          <p:nvPr/>
        </p:nvSpPr>
        <p:spPr>
          <a:xfrm xmlns:a="http://schemas.openxmlformats.org/drawingml/2006/main">
            <a:off x="4612538" y="1600200"/>
            <a:ext cx="868680"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chemeClr val="accent1"/>
                </a:solidFill>
                <a:latin typeface="+mj-lt"/>
                <a:ea typeface="+mj-lt"/>
                <a:cs typeface="+mj-lt"/>
              </a:rPr>
              <a:t>5</a:t>
            </a:r>
            <a:endParaRPr sz="4000"/>
          </a:p>
        </p:txBody>
      </p:sp>
      <p:sp>
        <p:nvSpPr>
          <p:cNvPr id="9" name="Team stat label 2">
            <a:extLst xmlns:a="http://schemas.openxmlformats.org/drawingml/2006/main">
              <a:ext uri="{FF2B5EF4-FFF2-40B4-BE49-F238E27FC236}">
                <a16:creationId xmlns:a16="http://schemas.microsoft.com/office/drawing/2014/main" id="{EDE158D5-EA33-498E-B822-DEBC5F016D45}"/>
              </a:ext>
            </a:extLst>
          </p:cNvPr>
          <p:cNvSpPr>
            <a:spLocks xmlns:a="http://schemas.openxmlformats.org/drawingml/2006/main" noGrp="1"/>
          </p:cNvSpPr>
          <p:nvPr/>
        </p:nvSpPr>
        <p:spPr>
          <a:xfrm xmlns:a="http://schemas.openxmlformats.org/drawingml/2006/main">
            <a:off x="5526938" y="1600200"/>
            <a:ext cx="2143658"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chemeClr val="tx1"/>
                </a:solidFill>
              </a:rPr>
              <a:t>thạc sĩ và tiến sĩ</a:t>
            </a:r>
            <a:endParaRPr sz="1500"/>
          </a:p>
        </p:txBody>
      </p:sp>
      <p:sp>
        <p:nvSpPr>
          <p:cNvPr id="10" name="Team stat 3">
            <a:extLst xmlns:a="http://schemas.openxmlformats.org/drawingml/2006/main">
              <a:ext uri="{FF2B5EF4-FFF2-40B4-BE49-F238E27FC236}">
                <a16:creationId xmlns:a16="http://schemas.microsoft.com/office/drawing/2014/main" id="{87BC8011-984E-458A-AE09-487FDEACD7AC}"/>
              </a:ext>
            </a:extLst>
          </p:cNvPr>
          <p:cNvSpPr>
            <a:spLocks xmlns:a="http://schemas.openxmlformats.org/drawingml/2006/main" noGrp="1"/>
          </p:cNvSpPr>
          <p:nvPr/>
        </p:nvSpPr>
        <p:spPr>
          <a:xfrm xmlns:a="http://schemas.openxmlformats.org/drawingml/2006/main">
            <a:off x="8127797" y="1600200"/>
            <a:ext cx="3515258" cy="960120"/>
          </a:xfrm>
          <a:prstGeom xmlns:a="http://schemas.openxmlformats.org/drawingml/2006/main" prst="roundRect">
            <a:avLst>
              <a:gd name="adj" fmla="val 9524"/>
            </a:avLst>
          </a:prstGeom>
          <a:solidFill xmlns:a="http://schemas.openxmlformats.org/drawingml/2006/main">
            <a:schemeClr val="bg2"/>
          </a:solidFill>
        </p:spPr>
      </p:sp>
      <p:sp>
        <p:nvSpPr>
          <p:cNvPr id="11" name="Team stat value 3">
            <a:extLst xmlns:a="http://schemas.openxmlformats.org/drawingml/2006/main">
              <a:ext uri="{FF2B5EF4-FFF2-40B4-BE49-F238E27FC236}">
                <a16:creationId xmlns:a16="http://schemas.microsoft.com/office/drawing/2014/main" id="{65474A65-1416-4212-AA2B-CD24E89CAC49}"/>
              </a:ext>
            </a:extLst>
          </p:cNvPr>
          <p:cNvSpPr>
            <a:spLocks xmlns:a="http://schemas.openxmlformats.org/drawingml/2006/main" noGrp="1"/>
          </p:cNvSpPr>
          <p:nvPr/>
        </p:nvSpPr>
        <p:spPr>
          <a:xfrm xmlns:a="http://schemas.openxmlformats.org/drawingml/2006/main">
            <a:off x="8402117" y="1600200"/>
            <a:ext cx="868680"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4000" b="1">
                <a:solidFill>
                  <a:schemeClr val="accent1"/>
                </a:solidFill>
                <a:latin typeface="+mj-lt"/>
                <a:ea typeface="+mj-lt"/>
                <a:cs typeface="+mj-lt"/>
              </a:rPr>
              <a:t>7</a:t>
            </a:r>
            <a:endParaRPr sz="4000"/>
          </a:p>
        </p:txBody>
      </p:sp>
      <p:sp>
        <p:nvSpPr>
          <p:cNvPr id="12" name="Team stat label 3">
            <a:extLst xmlns:a="http://schemas.openxmlformats.org/drawingml/2006/main">
              <a:ext uri="{FF2B5EF4-FFF2-40B4-BE49-F238E27FC236}">
                <a16:creationId xmlns:a16="http://schemas.microsoft.com/office/drawing/2014/main" id="{87702077-03E1-4E2B-BF82-594BBF657CE4}"/>
              </a:ext>
            </a:extLst>
          </p:cNvPr>
          <p:cNvSpPr>
            <a:spLocks xmlns:a="http://schemas.openxmlformats.org/drawingml/2006/main" noGrp="1"/>
          </p:cNvSpPr>
          <p:nvPr/>
        </p:nvSpPr>
        <p:spPr>
          <a:xfrm xmlns:a="http://schemas.openxmlformats.org/drawingml/2006/main">
            <a:off x="9316517" y="1600200"/>
            <a:ext cx="2143658"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chemeClr val="tx1"/>
                </a:solidFill>
              </a:rPr>
              <a:t>người có từ 20 năm kinh nghiệm trở lên</a:t>
            </a:r>
            <a:endParaRPr sz="1500"/>
          </a:p>
        </p:txBody>
      </p:sp>
      <p:graphicFrame>
        <p:nvGraphicFramePr>
          <p:cNvPr id="41" name="Team by discipline chart"/>
          <p:cNvGraphicFramePr/>
          <p:nvPr/>
        </p:nvGraphicFramePr>
        <p:xfrm>
          <a:off xmlns:a="http://schemas.openxmlformats.org/drawingml/2006/main" x="548640" y="2834640"/>
          <a:ext xmlns:a="http://schemas.openxmlformats.org/drawingml/2006/main" cx="4686300" cy="3200400"/>
        </p:xfrm>
        <a:graphic xmlns:a="http://schemas.openxmlformats.org/drawingml/2006/main">
          <a:graphicData uri="http://schemas.openxmlformats.org/drawingml/2006/chart">
            <c:chart xmlns:r="http://schemas.openxmlformats.org/officeDocument/2006/relationships" xmlns:c="http://schemas.openxmlformats.org/drawingml/2006/chart" r:id="Rd64231c6305b43a0"/>
          </a:graphicData>
        </a:graphic>
      </p:graphicFrame>
      <p:graphicFrame>
        <p:nvGraphicFramePr>
          <p:cNvPr id="42" name="Team by experience chart"/>
          <p:cNvGraphicFramePr/>
          <p:nvPr/>
        </p:nvGraphicFramePr>
        <p:xfrm>
          <a:off xmlns:a="http://schemas.openxmlformats.org/drawingml/2006/main" x="5467350" y="2834640"/>
          <a:ext xmlns:a="http://schemas.openxmlformats.org/drawingml/2006/main" cx="3333750" cy="3200400"/>
        </p:xfrm>
        <a:graphic xmlns:a="http://schemas.openxmlformats.org/drawingml/2006/main">
          <a:graphicData uri="http://schemas.openxmlformats.org/drawingml/2006/chart">
            <c:chart xmlns:r="http://schemas.openxmlformats.org/officeDocument/2006/relationships" xmlns:c="http://schemas.openxmlformats.org/drawingml/2006/chart" r:id="R6cd7a7ec269a4664"/>
          </a:graphicData>
        </a:graphic>
      </p:graphicFrame>
      <p:sp>
        <p:nvSpPr>
          <p:cNvPr id="25" name="Slide Number Placeholder 0">
            <a:extLst xmlns:a="http://schemas.openxmlformats.org/drawingml/2006/main">
              <a:ext uri="{FF2B5EF4-FFF2-40B4-BE49-F238E27FC236}">
                <a16:creationId xmlns:a16="http://schemas.microsoft.com/office/drawing/2014/main" id="{A891E03C-F504-471A-B480-311A8BCE6DFF}"/>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15</a:t>
            </a:fld>
            <a:endParaRPr/>
          </a:p>
        </p:txBody>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5aa82d50457d4b6c"/>
          <a:srcRect xmlns:a="http://schemas.openxmlformats.org/drawingml/2006/main" l="0" t="3414" r="0" b="3414"/>
          <a:stretch xmlns:a="http://schemas.openxmlformats.org/drawingml/2006/main">
            <a:fillRect l="0" t="0" r="0" b="0"/>
          </a:stretch>
        </p:blipFill>
        <p:spPr>
          <a:xfrm xmlns:a="http://schemas.openxmlformats.org/drawingml/2006/main">
            <a:off x="9090470" y="2876550"/>
            <a:ext cx="2552605" cy="2971800"/>
          </a:xfrm>
          <a:prstGeom xmlns:a="http://schemas.openxmlformats.org/drawingml/2006/main" prst="rect">
            <a:avLst/>
          </a:prstGeom>
        </p:spPr>
      </p:pic>
      <p:sp>
        <p:nvSpPr>
          <p:cNvPr id="29" name="AI image disclosure">
            <a:extLst xmlns:a="http://schemas.openxmlformats.org/drawingml/2006/main">
              <a:ext uri="{FF2B5EF4-FFF2-40B4-BE49-F238E27FC236}">
                <a16:creationId xmlns:a16="http://schemas.microsoft.com/office/drawing/2014/main" id="{FA048FB6-B580-4864-AA04-6A43EDF4ECC9}"/>
              </a:ext>
            </a:extLst>
          </p:cNvPr>
          <p:cNvSpPr>
            <a:spLocks xmlns:a="http://schemas.openxmlformats.org/drawingml/2006/main" noGrp="1"/>
          </p:cNvSpPr>
          <p:nvPr/>
        </p:nvSpPr>
        <p:spPr>
          <a:xfrm xmlns:a="http://schemas.openxmlformats.org/drawingml/2006/main">
            <a:off x="9090470" y="5905500"/>
            <a:ext cx="25527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900">
                <a:solidFill>
                  <a:srgbClr val="6B7A8F"/>
                </a:solidFill>
                <a:latin typeface="Arial"/>
                <a:ea typeface="Arial"/>
                <a:cs typeface="Arial"/>
              </a:defRPr>
            </a:pPr>
            <a:r>
              <a:rPr sz="900">
                <a:solidFill>
                  <a:srgbClr val="6B7A8F"/>
                </a:solidFill>
                <a:latin typeface="Arial"/>
                <a:ea typeface="Arial"/>
                <a:cs typeface="Arial"/>
              </a:rPr>
              <a:t>Ảnh minh họa tạo bằng AI</a:t>
            </a:r>
          </a:p>
        </p:txBody>
      </p:sp>
    </p:spTree>
    <p:extLst>
      <p:ext uri="{BB962C8B-B14F-4D97-AF65-F5344CB8AC3E}">
        <p14:creationId xmlns:p14="http://schemas.microsoft.com/office/powerpoint/2010/main" val="1454637775"/>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378B32AB-AB7C-47B4-9466-BDAE5F6AFB74}"/>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Nhân sự chủ chốt</a:t>
            </a:r>
            <a:endParaRPr sz="3400"/>
          </a:p>
        </p:txBody>
      </p:sp>
      <p:sp>
        <p:nvSpPr>
          <p:cNvPr id="3" name="Kicker">
            <a:extLst xmlns:a="http://schemas.openxmlformats.org/drawingml/2006/main">
              <a:ext uri="{FF2B5EF4-FFF2-40B4-BE49-F238E27FC236}">
                <a16:creationId xmlns:a16="http://schemas.microsoft.com/office/drawing/2014/main" id="{9BC56978-75D9-4AFD-B3C5-96E0910DC535}"/>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4. NHÂN LỰC</a:t>
            </a:r>
            <a:endParaRPr sz="1200"/>
          </a:p>
        </p:txBody>
      </p:sp>
      <p:sp>
        <p:nvSpPr>
          <p:cNvPr id="4" name="Expert card 1">
            <a:extLst xmlns:a="http://schemas.openxmlformats.org/drawingml/2006/main">
              <a:ext uri="{FF2B5EF4-FFF2-40B4-BE49-F238E27FC236}">
                <a16:creationId xmlns:a16="http://schemas.microsoft.com/office/drawing/2014/main" id="{80AC6BF7-0619-4625-B571-1B84CA65E14F}"/>
              </a:ext>
            </a:extLst>
          </p:cNvPr>
          <p:cNvSpPr>
            <a:spLocks xmlns:a="http://schemas.openxmlformats.org/drawingml/2006/main" noGrp="1"/>
          </p:cNvSpPr>
          <p:nvPr/>
        </p:nvSpPr>
        <p:spPr>
          <a:xfrm xmlns:a="http://schemas.openxmlformats.org/drawingml/2006/main">
            <a:off x="548640" y="160020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5" name="Avatar 1">
            <a:extLst xmlns:a="http://schemas.openxmlformats.org/drawingml/2006/main">
              <a:ext uri="{FF2B5EF4-FFF2-40B4-BE49-F238E27FC236}">
                <a16:creationId xmlns:a16="http://schemas.microsoft.com/office/drawing/2014/main" id="{F3647CC5-AB94-4E1F-9769-786DB580AA78}"/>
              </a:ext>
            </a:extLst>
          </p:cNvPr>
          <p:cNvSpPr>
            <a:spLocks xmlns:a="http://schemas.openxmlformats.org/drawingml/2006/main" noGrp="1"/>
          </p:cNvSpPr>
          <p:nvPr/>
        </p:nvSpPr>
        <p:spPr>
          <a:xfrm xmlns:a="http://schemas.openxmlformats.org/drawingml/2006/main">
            <a:off x="822960" y="1874520"/>
            <a:ext cx="731520" cy="731520"/>
          </a:xfrm>
          <a:prstGeom xmlns:a="http://schemas.openxmlformats.org/drawingml/2006/main" prst="ellipse">
            <a:avLst/>
          </a:prstGeom>
          <a:solidFill xmlns:a="http://schemas.openxmlformats.org/drawingml/2006/main">
            <a:schemeClr val="tx2"/>
          </a:solidFill>
        </p:spPr>
      </p:sp>
      <p:sp>
        <p:nvSpPr>
          <p:cNvPr id="6" name="Initials 1">
            <a:extLst xmlns:a="http://schemas.openxmlformats.org/drawingml/2006/main">
              <a:ext uri="{FF2B5EF4-FFF2-40B4-BE49-F238E27FC236}">
                <a16:creationId xmlns:a16="http://schemas.microsoft.com/office/drawing/2014/main" id="{FB6CFD2D-131F-4F1F-8404-7A2830AAC2B6}"/>
              </a:ext>
            </a:extLst>
          </p:cNvPr>
          <p:cNvSpPr>
            <a:spLocks xmlns:a="http://schemas.openxmlformats.org/drawingml/2006/main" noGrp="1"/>
          </p:cNvSpPr>
          <p:nvPr/>
        </p:nvSpPr>
        <p:spPr>
          <a:xfrm xmlns:a="http://schemas.openxmlformats.org/drawingml/2006/main">
            <a:off x="822960" y="1874520"/>
            <a:ext cx="73152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chemeClr val="bg1"/>
                </a:solidFill>
              </a:rPr>
              <a:t>TH</a:t>
            </a:r>
            <a:endParaRPr sz="1800"/>
          </a:p>
        </p:txBody>
      </p:sp>
      <p:sp>
        <p:nvSpPr>
          <p:cNvPr id="7" name="Expert name 1">
            <a:extLst xmlns:a="http://schemas.openxmlformats.org/drawingml/2006/main">
              <a:ext uri="{FF2B5EF4-FFF2-40B4-BE49-F238E27FC236}">
                <a16:creationId xmlns:a16="http://schemas.microsoft.com/office/drawing/2014/main" id="{E06FBB19-6EE5-48EC-981B-47BEDA5820CE}"/>
              </a:ext>
            </a:extLst>
          </p:cNvPr>
          <p:cNvSpPr>
            <a:spLocks xmlns:a="http://schemas.openxmlformats.org/drawingml/2006/main" noGrp="1"/>
          </p:cNvSpPr>
          <p:nvPr/>
        </p:nvSpPr>
        <p:spPr>
          <a:xfrm xmlns:a="http://schemas.openxmlformats.org/drawingml/2006/main">
            <a:off x="1691640" y="1801368"/>
            <a:ext cx="2143658" cy="8778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Lâm Thanh Hùng</a:t>
            </a:r>
            <a:endParaRPr sz="1600"/>
          </a:p>
          <a:p xmlns:a="http://schemas.openxmlformats.org/drawingml/2006/main">
            <a:pPr marL="0" indent="0">
              <a:buNone/>
            </a:pPr>
            <a:r>
              <a:rPr sz="1300" b="1">
                <a:solidFill>
                  <a:schemeClr val="accent1"/>
                </a:solidFill>
              </a:rPr>
              <a:t>Giám đốc</a:t>
            </a:r>
            <a:endParaRPr sz="1600"/>
          </a:p>
        </p:txBody>
      </p:sp>
      <p:sp>
        <p:nvSpPr>
          <p:cNvPr id="8" name="Expert desc 1">
            <a:extLst xmlns:a="http://schemas.openxmlformats.org/drawingml/2006/main">
              <a:ext uri="{FF2B5EF4-FFF2-40B4-BE49-F238E27FC236}">
                <a16:creationId xmlns:a16="http://schemas.microsoft.com/office/drawing/2014/main" id="{206697FA-D7F3-4AA7-B360-E5C93499D74B}"/>
              </a:ext>
            </a:extLst>
          </p:cNvPr>
          <p:cNvSpPr>
            <a:spLocks xmlns:a="http://schemas.openxmlformats.org/drawingml/2006/main" noGrp="1"/>
          </p:cNvSpPr>
          <p:nvPr/>
        </p:nvSpPr>
        <p:spPr>
          <a:xfrm xmlns:a="http://schemas.openxmlformats.org/drawingml/2006/main">
            <a:off x="822960" y="2743200"/>
            <a:ext cx="3012338" cy="8001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400" b="1">
                <a:solidFill>
                  <a:schemeClr val="tx2"/>
                </a:solidFill>
              </a:rPr>
              <a:t>Trên 30 năm kinh nghiệm</a:t>
            </a:r>
            <a:endParaRPr sz="1400"/>
          </a:p>
          <a:p xmlns:a="http://schemas.openxmlformats.org/drawingml/2006/main">
            <a:pPr marL="0" indent="0">
              <a:spcAft>
                <a:spcPts val="200"/>
              </a:spcAft>
              <a:buNone/>
            </a:pPr>
            <a:r>
              <a:rPr sz="1300">
                <a:solidFill>
                  <a:schemeClr val="tx1"/>
                </a:solidFill>
              </a:rPr>
              <a:t>Thạc sĩ Kỹ thuật, Đại học Bách khoa TP.HCM. Chủ trì thiết kế, giám sát các dự án trong và ngoài nước.</a:t>
            </a:r>
            <a:endParaRPr sz="1400"/>
          </a:p>
        </p:txBody>
      </p:sp>
      <p:sp>
        <p:nvSpPr>
          <p:cNvPr id="9" name="Expert card 2">
            <a:extLst xmlns:a="http://schemas.openxmlformats.org/drawingml/2006/main">
              <a:ext uri="{FF2B5EF4-FFF2-40B4-BE49-F238E27FC236}">
                <a16:creationId xmlns:a16="http://schemas.microsoft.com/office/drawing/2014/main" id="{2F4203F5-F9F4-44AE-814E-A130E7982B31}"/>
              </a:ext>
            </a:extLst>
          </p:cNvPr>
          <p:cNvSpPr>
            <a:spLocks xmlns:a="http://schemas.openxmlformats.org/drawingml/2006/main" noGrp="1"/>
          </p:cNvSpPr>
          <p:nvPr/>
        </p:nvSpPr>
        <p:spPr>
          <a:xfrm xmlns:a="http://schemas.openxmlformats.org/drawingml/2006/main">
            <a:off x="4338218" y="160020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10" name="Avatar 2">
            <a:extLst xmlns:a="http://schemas.openxmlformats.org/drawingml/2006/main">
              <a:ext uri="{FF2B5EF4-FFF2-40B4-BE49-F238E27FC236}">
                <a16:creationId xmlns:a16="http://schemas.microsoft.com/office/drawing/2014/main" id="{A6A643BD-1796-4C9D-BC47-CB7BF0FA5BCA}"/>
              </a:ext>
            </a:extLst>
          </p:cNvPr>
          <p:cNvSpPr>
            <a:spLocks xmlns:a="http://schemas.openxmlformats.org/drawingml/2006/main" noGrp="1"/>
          </p:cNvSpPr>
          <p:nvPr/>
        </p:nvSpPr>
        <p:spPr>
          <a:xfrm xmlns:a="http://schemas.openxmlformats.org/drawingml/2006/main">
            <a:off x="4612538" y="1874520"/>
            <a:ext cx="731520" cy="731520"/>
          </a:xfrm>
          <a:prstGeom xmlns:a="http://schemas.openxmlformats.org/drawingml/2006/main" prst="ellipse">
            <a:avLst/>
          </a:prstGeom>
          <a:solidFill xmlns:a="http://schemas.openxmlformats.org/drawingml/2006/main">
            <a:schemeClr val="accent1"/>
          </a:solidFill>
        </p:spPr>
      </p:sp>
      <p:sp>
        <p:nvSpPr>
          <p:cNvPr id="11" name="Initials 2">
            <a:extLst xmlns:a="http://schemas.openxmlformats.org/drawingml/2006/main">
              <a:ext uri="{FF2B5EF4-FFF2-40B4-BE49-F238E27FC236}">
                <a16:creationId xmlns:a16="http://schemas.microsoft.com/office/drawing/2014/main" id="{B3225893-3F12-408F-9ECF-94705A2484E6}"/>
              </a:ext>
            </a:extLst>
          </p:cNvPr>
          <p:cNvSpPr>
            <a:spLocks xmlns:a="http://schemas.openxmlformats.org/drawingml/2006/main" noGrp="1"/>
          </p:cNvSpPr>
          <p:nvPr/>
        </p:nvSpPr>
        <p:spPr>
          <a:xfrm xmlns:a="http://schemas.openxmlformats.org/drawingml/2006/main">
            <a:off x="4612538" y="1874520"/>
            <a:ext cx="73152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chemeClr val="bg1"/>
                </a:solidFill>
              </a:rPr>
              <a:t>TK</a:t>
            </a:r>
            <a:endParaRPr sz="1800"/>
          </a:p>
        </p:txBody>
      </p:sp>
      <p:sp>
        <p:nvSpPr>
          <p:cNvPr id="12" name="Expert name 2">
            <a:extLst xmlns:a="http://schemas.openxmlformats.org/drawingml/2006/main">
              <a:ext uri="{FF2B5EF4-FFF2-40B4-BE49-F238E27FC236}">
                <a16:creationId xmlns:a16="http://schemas.microsoft.com/office/drawing/2014/main" id="{C09489DB-091A-4D0A-8098-3B85F944D965}"/>
              </a:ext>
            </a:extLst>
          </p:cNvPr>
          <p:cNvSpPr>
            <a:spLocks xmlns:a="http://schemas.openxmlformats.org/drawingml/2006/main" noGrp="1"/>
          </p:cNvSpPr>
          <p:nvPr/>
        </p:nvSpPr>
        <p:spPr>
          <a:xfrm xmlns:a="http://schemas.openxmlformats.org/drawingml/2006/main">
            <a:off x="5481218" y="1801368"/>
            <a:ext cx="2143658" cy="8778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Trần Tiến Khôi</a:t>
            </a:r>
            <a:endParaRPr sz="1600"/>
          </a:p>
          <a:p xmlns:a="http://schemas.openxmlformats.org/drawingml/2006/main">
            <a:pPr marL="0" indent="0">
              <a:buNone/>
            </a:pPr>
            <a:r>
              <a:rPr sz="1300" b="1">
                <a:solidFill>
                  <a:schemeClr val="accent1"/>
                </a:solidFill>
              </a:rPr>
              <a:t>Quản lý dự án</a:t>
            </a:r>
            <a:endParaRPr sz="1600"/>
          </a:p>
        </p:txBody>
      </p:sp>
      <p:sp>
        <p:nvSpPr>
          <p:cNvPr id="13" name="Expert desc 2">
            <a:extLst xmlns:a="http://schemas.openxmlformats.org/drawingml/2006/main">
              <a:ext uri="{FF2B5EF4-FFF2-40B4-BE49-F238E27FC236}">
                <a16:creationId xmlns:a16="http://schemas.microsoft.com/office/drawing/2014/main" id="{CA54BF64-3533-4D78-9075-67531EBD1612}"/>
              </a:ext>
            </a:extLst>
          </p:cNvPr>
          <p:cNvSpPr>
            <a:spLocks xmlns:a="http://schemas.openxmlformats.org/drawingml/2006/main" noGrp="1"/>
          </p:cNvSpPr>
          <p:nvPr/>
        </p:nvSpPr>
        <p:spPr>
          <a:xfrm xmlns:a="http://schemas.openxmlformats.org/drawingml/2006/main">
            <a:off x="4612538" y="2743200"/>
            <a:ext cx="3012338" cy="8001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400" b="1">
                <a:solidFill>
                  <a:schemeClr val="tx2"/>
                </a:solidFill>
              </a:rPr>
              <a:t>Trên 30 năm kinh nghiệm</a:t>
            </a:r>
            <a:endParaRPr sz="1400"/>
          </a:p>
          <a:p xmlns:a="http://schemas.openxmlformats.org/drawingml/2006/main">
            <a:pPr marL="0" indent="0">
              <a:spcAft>
                <a:spcPts val="200"/>
              </a:spcAft>
              <a:buNone/>
            </a:pPr>
            <a:r>
              <a:rPr sz="1300">
                <a:solidFill>
                  <a:schemeClr val="tx1"/>
                </a:solidFill>
              </a:rPr>
              <a:t>Tiến sĩ Môi trường, Đại học Sheffield (Anh). Thiết kế cấp nước, xử lý nước, PCCC cho nhà cao tầng, khách sạn.</a:t>
            </a:r>
            <a:endParaRPr sz="1400"/>
          </a:p>
        </p:txBody>
      </p:sp>
      <p:sp>
        <p:nvSpPr>
          <p:cNvPr id="14" name="Expert card 3">
            <a:extLst xmlns:a="http://schemas.openxmlformats.org/drawingml/2006/main">
              <a:ext uri="{FF2B5EF4-FFF2-40B4-BE49-F238E27FC236}">
                <a16:creationId xmlns:a16="http://schemas.microsoft.com/office/drawing/2014/main" id="{AD29B90B-0D37-4FCC-B5E7-FA19B049B557}"/>
              </a:ext>
            </a:extLst>
          </p:cNvPr>
          <p:cNvSpPr>
            <a:spLocks xmlns:a="http://schemas.openxmlformats.org/drawingml/2006/main" noGrp="1"/>
          </p:cNvSpPr>
          <p:nvPr/>
        </p:nvSpPr>
        <p:spPr>
          <a:xfrm xmlns:a="http://schemas.openxmlformats.org/drawingml/2006/main">
            <a:off x="8127797" y="160020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15" name="Avatar 3">
            <a:extLst xmlns:a="http://schemas.openxmlformats.org/drawingml/2006/main">
              <a:ext uri="{FF2B5EF4-FFF2-40B4-BE49-F238E27FC236}">
                <a16:creationId xmlns:a16="http://schemas.microsoft.com/office/drawing/2014/main" id="{87639515-AD00-4699-A711-7F43B7D87A4E}"/>
              </a:ext>
            </a:extLst>
          </p:cNvPr>
          <p:cNvSpPr>
            <a:spLocks xmlns:a="http://schemas.openxmlformats.org/drawingml/2006/main" noGrp="1"/>
          </p:cNvSpPr>
          <p:nvPr/>
        </p:nvSpPr>
        <p:spPr>
          <a:xfrm xmlns:a="http://schemas.openxmlformats.org/drawingml/2006/main">
            <a:off x="8402117" y="1874520"/>
            <a:ext cx="731520" cy="731520"/>
          </a:xfrm>
          <a:prstGeom xmlns:a="http://schemas.openxmlformats.org/drawingml/2006/main" prst="ellipse">
            <a:avLst/>
          </a:prstGeom>
          <a:solidFill xmlns:a="http://schemas.openxmlformats.org/drawingml/2006/main">
            <a:schemeClr val="accent1"/>
          </a:solidFill>
        </p:spPr>
      </p:sp>
      <p:sp>
        <p:nvSpPr>
          <p:cNvPr id="16" name="Initials 3">
            <a:extLst xmlns:a="http://schemas.openxmlformats.org/drawingml/2006/main">
              <a:ext uri="{FF2B5EF4-FFF2-40B4-BE49-F238E27FC236}">
                <a16:creationId xmlns:a16="http://schemas.microsoft.com/office/drawing/2014/main" id="{FDC33754-2464-4F5A-ACFE-4FCD82B08DC1}"/>
              </a:ext>
            </a:extLst>
          </p:cNvPr>
          <p:cNvSpPr>
            <a:spLocks xmlns:a="http://schemas.openxmlformats.org/drawingml/2006/main" noGrp="1"/>
          </p:cNvSpPr>
          <p:nvPr/>
        </p:nvSpPr>
        <p:spPr>
          <a:xfrm xmlns:a="http://schemas.openxmlformats.org/drawingml/2006/main">
            <a:off x="8402117" y="1874520"/>
            <a:ext cx="73152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chemeClr val="bg1"/>
                </a:solidFill>
              </a:rPr>
              <a:t>ĐH</a:t>
            </a:r>
            <a:endParaRPr sz="1800"/>
          </a:p>
        </p:txBody>
      </p:sp>
      <p:sp>
        <p:nvSpPr>
          <p:cNvPr id="17" name="Expert name 3">
            <a:extLst xmlns:a="http://schemas.openxmlformats.org/drawingml/2006/main">
              <a:ext uri="{FF2B5EF4-FFF2-40B4-BE49-F238E27FC236}">
                <a16:creationId xmlns:a16="http://schemas.microsoft.com/office/drawing/2014/main" id="{422D9917-3573-4D69-AEA5-3DFD4524F61F}"/>
              </a:ext>
            </a:extLst>
          </p:cNvPr>
          <p:cNvSpPr>
            <a:spLocks xmlns:a="http://schemas.openxmlformats.org/drawingml/2006/main" noGrp="1"/>
          </p:cNvSpPr>
          <p:nvPr/>
        </p:nvSpPr>
        <p:spPr>
          <a:xfrm xmlns:a="http://schemas.openxmlformats.org/drawingml/2006/main">
            <a:off x="9270797" y="1801368"/>
            <a:ext cx="2143658" cy="8778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Phùng Đức Hưng</a:t>
            </a:r>
            <a:endParaRPr sz="1600"/>
          </a:p>
          <a:p xmlns:a="http://schemas.openxmlformats.org/drawingml/2006/main">
            <a:pPr marL="0" indent="0">
              <a:buNone/>
            </a:pPr>
            <a:r>
              <a:rPr sz="1300" b="1">
                <a:solidFill>
                  <a:schemeClr val="accent1"/>
                </a:solidFill>
              </a:rPr>
              <a:t>Quản lý MEP</a:t>
            </a:r>
            <a:endParaRPr sz="1600"/>
          </a:p>
        </p:txBody>
      </p:sp>
      <p:sp>
        <p:nvSpPr>
          <p:cNvPr id="18" name="Expert desc 3">
            <a:extLst xmlns:a="http://schemas.openxmlformats.org/drawingml/2006/main">
              <a:ext uri="{FF2B5EF4-FFF2-40B4-BE49-F238E27FC236}">
                <a16:creationId xmlns:a16="http://schemas.microsoft.com/office/drawing/2014/main" id="{4A51D14F-7402-4C3E-ADB4-EC46F3C1BD25}"/>
              </a:ext>
            </a:extLst>
          </p:cNvPr>
          <p:cNvSpPr>
            <a:spLocks xmlns:a="http://schemas.openxmlformats.org/drawingml/2006/main" noGrp="1"/>
          </p:cNvSpPr>
          <p:nvPr/>
        </p:nvSpPr>
        <p:spPr>
          <a:xfrm xmlns:a="http://schemas.openxmlformats.org/drawingml/2006/main">
            <a:off x="8402117" y="2743200"/>
            <a:ext cx="3012338" cy="8001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400" b="1">
                <a:solidFill>
                  <a:schemeClr val="tx2"/>
                </a:solidFill>
              </a:rPr>
              <a:t>30 năm kinh nghiệm</a:t>
            </a:r>
            <a:endParaRPr sz="1400"/>
          </a:p>
          <a:p xmlns:a="http://schemas.openxmlformats.org/drawingml/2006/main">
            <a:pPr marL="0" indent="0">
              <a:spcAft>
                <a:spcPts val="200"/>
              </a:spcAft>
              <a:buNone/>
            </a:pPr>
            <a:r>
              <a:rPr sz="1300">
                <a:solidFill>
                  <a:schemeClr val="tx1"/>
                </a:solidFill>
              </a:rPr>
              <a:t>Kỹ sư Cơ khí động lực, Đại học Sư phạm Kỹ thuật TP.HCM. Từng điều phối kỹ thuật tại Thái Lan, Myanmar.</a:t>
            </a:r>
            <a:endParaRPr sz="1400"/>
          </a:p>
        </p:txBody>
      </p:sp>
      <p:sp>
        <p:nvSpPr>
          <p:cNvPr id="19" name="Expert card 4">
            <a:extLst xmlns:a="http://schemas.openxmlformats.org/drawingml/2006/main">
              <a:ext uri="{FF2B5EF4-FFF2-40B4-BE49-F238E27FC236}">
                <a16:creationId xmlns:a16="http://schemas.microsoft.com/office/drawing/2014/main" id="{0C376B51-AC00-4232-B175-01C85C4EBCCC}"/>
              </a:ext>
            </a:extLst>
          </p:cNvPr>
          <p:cNvSpPr>
            <a:spLocks xmlns:a="http://schemas.openxmlformats.org/drawingml/2006/main" noGrp="1"/>
          </p:cNvSpPr>
          <p:nvPr/>
        </p:nvSpPr>
        <p:spPr>
          <a:xfrm xmlns:a="http://schemas.openxmlformats.org/drawingml/2006/main">
            <a:off x="548640" y="395478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20" name="Avatar 4">
            <a:extLst xmlns:a="http://schemas.openxmlformats.org/drawingml/2006/main">
              <a:ext uri="{FF2B5EF4-FFF2-40B4-BE49-F238E27FC236}">
                <a16:creationId xmlns:a16="http://schemas.microsoft.com/office/drawing/2014/main" id="{AFAA5489-6100-415E-AC22-B4534E380560}"/>
              </a:ext>
            </a:extLst>
          </p:cNvPr>
          <p:cNvSpPr>
            <a:spLocks xmlns:a="http://schemas.openxmlformats.org/drawingml/2006/main" noGrp="1"/>
          </p:cNvSpPr>
          <p:nvPr/>
        </p:nvSpPr>
        <p:spPr>
          <a:xfrm xmlns:a="http://schemas.openxmlformats.org/drawingml/2006/main">
            <a:off x="822960" y="4229100"/>
            <a:ext cx="731520" cy="731520"/>
          </a:xfrm>
          <a:prstGeom xmlns:a="http://schemas.openxmlformats.org/drawingml/2006/main" prst="ellipse">
            <a:avLst/>
          </a:prstGeom>
          <a:solidFill xmlns:a="http://schemas.openxmlformats.org/drawingml/2006/main">
            <a:schemeClr val="accent1"/>
          </a:solidFill>
        </p:spPr>
      </p:sp>
      <p:sp>
        <p:nvSpPr>
          <p:cNvPr id="21" name="Initials 4">
            <a:extLst xmlns:a="http://schemas.openxmlformats.org/drawingml/2006/main">
              <a:ext uri="{FF2B5EF4-FFF2-40B4-BE49-F238E27FC236}">
                <a16:creationId xmlns:a16="http://schemas.microsoft.com/office/drawing/2014/main" id="{0249E216-9333-460F-A0EE-452A0C5F1180}"/>
              </a:ext>
            </a:extLst>
          </p:cNvPr>
          <p:cNvSpPr>
            <a:spLocks xmlns:a="http://schemas.openxmlformats.org/drawingml/2006/main" noGrp="1"/>
          </p:cNvSpPr>
          <p:nvPr/>
        </p:nvSpPr>
        <p:spPr>
          <a:xfrm xmlns:a="http://schemas.openxmlformats.org/drawingml/2006/main">
            <a:off x="822960" y="4229100"/>
            <a:ext cx="73152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chemeClr val="bg1"/>
                </a:solidFill>
              </a:rPr>
              <a:t>MT</a:t>
            </a:r>
            <a:endParaRPr sz="1800"/>
          </a:p>
        </p:txBody>
      </p:sp>
      <p:sp>
        <p:nvSpPr>
          <p:cNvPr id="22" name="Expert name 4">
            <a:extLst xmlns:a="http://schemas.openxmlformats.org/drawingml/2006/main">
              <a:ext uri="{FF2B5EF4-FFF2-40B4-BE49-F238E27FC236}">
                <a16:creationId xmlns:a16="http://schemas.microsoft.com/office/drawing/2014/main" id="{1BAF4B4E-C2A2-4C83-BCB3-3A6B3EBCCF56}"/>
              </a:ext>
            </a:extLst>
          </p:cNvPr>
          <p:cNvSpPr>
            <a:spLocks xmlns:a="http://schemas.openxmlformats.org/drawingml/2006/main" noGrp="1"/>
          </p:cNvSpPr>
          <p:nvPr/>
        </p:nvSpPr>
        <p:spPr>
          <a:xfrm xmlns:a="http://schemas.openxmlformats.org/drawingml/2006/main">
            <a:off x="1691640" y="4155948"/>
            <a:ext cx="2143658" cy="8778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Dương Minh Thiện</a:t>
            </a:r>
            <a:endParaRPr sz="1600"/>
          </a:p>
          <a:p xmlns:a="http://schemas.openxmlformats.org/drawingml/2006/main">
            <a:pPr marL="0" indent="0">
              <a:buNone/>
            </a:pPr>
            <a:r>
              <a:rPr sz="1300" b="1">
                <a:solidFill>
                  <a:schemeClr val="accent1"/>
                </a:solidFill>
              </a:rPr>
              <a:t>Trưởng phòng Kỹ thuật Điều hòa và Thông gió</a:t>
            </a:r>
            <a:endParaRPr sz="1600"/>
          </a:p>
        </p:txBody>
      </p:sp>
      <p:sp>
        <p:nvSpPr>
          <p:cNvPr id="23" name="Expert desc 4">
            <a:extLst xmlns:a="http://schemas.openxmlformats.org/drawingml/2006/main">
              <a:ext uri="{FF2B5EF4-FFF2-40B4-BE49-F238E27FC236}">
                <a16:creationId xmlns:a16="http://schemas.microsoft.com/office/drawing/2014/main" id="{A1C6C77C-9120-4C49-83D3-624AEDB1182F}"/>
              </a:ext>
            </a:extLst>
          </p:cNvPr>
          <p:cNvSpPr>
            <a:spLocks xmlns:a="http://schemas.openxmlformats.org/drawingml/2006/main" noGrp="1"/>
          </p:cNvSpPr>
          <p:nvPr/>
        </p:nvSpPr>
        <p:spPr>
          <a:xfrm xmlns:a="http://schemas.openxmlformats.org/drawingml/2006/main">
            <a:off x="822960" y="5097780"/>
            <a:ext cx="3012338" cy="8001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400" b="1">
                <a:solidFill>
                  <a:schemeClr val="tx2"/>
                </a:solidFill>
              </a:rPr>
              <a:t>Trên 23 năm kinh nghiệm</a:t>
            </a:r>
            <a:endParaRPr sz="1400"/>
          </a:p>
          <a:p xmlns:a="http://schemas.openxmlformats.org/drawingml/2006/main">
            <a:pPr marL="0" indent="0">
              <a:spcAft>
                <a:spcPts val="200"/>
              </a:spcAft>
              <a:buNone/>
            </a:pPr>
            <a:r>
              <a:rPr sz="1300">
                <a:solidFill>
                  <a:schemeClr val="tx1"/>
                </a:solidFill>
              </a:rPr>
              <a:t>Đại học Bách khoa TP.HCM. Điều hòa không khí, thông gió cho nhà cao tầng, bệnh viện, khách sạn, nhà máy.</a:t>
            </a:r>
            <a:endParaRPr sz="1400"/>
          </a:p>
        </p:txBody>
      </p:sp>
      <p:sp>
        <p:nvSpPr>
          <p:cNvPr id="24" name="Expert card 5">
            <a:extLst xmlns:a="http://schemas.openxmlformats.org/drawingml/2006/main">
              <a:ext uri="{FF2B5EF4-FFF2-40B4-BE49-F238E27FC236}">
                <a16:creationId xmlns:a16="http://schemas.microsoft.com/office/drawing/2014/main" id="{74B16DF4-1358-468C-9692-16B0E8E6F35E}"/>
              </a:ext>
            </a:extLst>
          </p:cNvPr>
          <p:cNvSpPr>
            <a:spLocks xmlns:a="http://schemas.openxmlformats.org/drawingml/2006/main" noGrp="1"/>
          </p:cNvSpPr>
          <p:nvPr/>
        </p:nvSpPr>
        <p:spPr>
          <a:xfrm xmlns:a="http://schemas.openxmlformats.org/drawingml/2006/main">
            <a:off x="4338218" y="395478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25" name="Avatar 5">
            <a:extLst xmlns:a="http://schemas.openxmlformats.org/drawingml/2006/main">
              <a:ext uri="{FF2B5EF4-FFF2-40B4-BE49-F238E27FC236}">
                <a16:creationId xmlns:a16="http://schemas.microsoft.com/office/drawing/2014/main" id="{873939F2-E7AB-47BD-9F1A-207C3DE49B7B}"/>
              </a:ext>
            </a:extLst>
          </p:cNvPr>
          <p:cNvSpPr>
            <a:spLocks xmlns:a="http://schemas.openxmlformats.org/drawingml/2006/main" noGrp="1"/>
          </p:cNvSpPr>
          <p:nvPr/>
        </p:nvSpPr>
        <p:spPr>
          <a:xfrm xmlns:a="http://schemas.openxmlformats.org/drawingml/2006/main">
            <a:off x="4612538" y="4229100"/>
            <a:ext cx="731520" cy="731520"/>
          </a:xfrm>
          <a:prstGeom xmlns:a="http://schemas.openxmlformats.org/drawingml/2006/main" prst="ellipse">
            <a:avLst/>
          </a:prstGeom>
          <a:solidFill xmlns:a="http://schemas.openxmlformats.org/drawingml/2006/main">
            <a:schemeClr val="accent1"/>
          </a:solidFill>
        </p:spPr>
      </p:sp>
      <p:sp>
        <p:nvSpPr>
          <p:cNvPr id="26" name="Initials 5">
            <a:extLst xmlns:a="http://schemas.openxmlformats.org/drawingml/2006/main">
              <a:ext uri="{FF2B5EF4-FFF2-40B4-BE49-F238E27FC236}">
                <a16:creationId xmlns:a16="http://schemas.microsoft.com/office/drawing/2014/main" id="{8A094788-89AE-4CC1-A2B5-4A4A054D4CFE}"/>
              </a:ext>
            </a:extLst>
          </p:cNvPr>
          <p:cNvSpPr>
            <a:spLocks xmlns:a="http://schemas.openxmlformats.org/drawingml/2006/main" noGrp="1"/>
          </p:cNvSpPr>
          <p:nvPr/>
        </p:nvSpPr>
        <p:spPr>
          <a:xfrm xmlns:a="http://schemas.openxmlformats.org/drawingml/2006/main">
            <a:off x="4612538" y="4229100"/>
            <a:ext cx="73152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chemeClr val="bg1"/>
                </a:solidFill>
              </a:rPr>
              <a:t>PĐ</a:t>
            </a:r>
            <a:endParaRPr sz="1800"/>
          </a:p>
        </p:txBody>
      </p:sp>
      <p:sp>
        <p:nvSpPr>
          <p:cNvPr id="27" name="Expert name 5">
            <a:extLst xmlns:a="http://schemas.openxmlformats.org/drawingml/2006/main">
              <a:ext uri="{FF2B5EF4-FFF2-40B4-BE49-F238E27FC236}">
                <a16:creationId xmlns:a16="http://schemas.microsoft.com/office/drawing/2014/main" id="{BA4B77BA-786F-459D-A36B-2D1E507AEF86}"/>
              </a:ext>
            </a:extLst>
          </p:cNvPr>
          <p:cNvSpPr>
            <a:spLocks xmlns:a="http://schemas.openxmlformats.org/drawingml/2006/main" noGrp="1"/>
          </p:cNvSpPr>
          <p:nvPr/>
        </p:nvSpPr>
        <p:spPr>
          <a:xfrm xmlns:a="http://schemas.openxmlformats.org/drawingml/2006/main">
            <a:off x="5481218" y="4155948"/>
            <a:ext cx="2143658" cy="8778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Tạ Phú Đức</a:t>
            </a:r>
            <a:endParaRPr sz="1600"/>
          </a:p>
          <a:p xmlns:a="http://schemas.openxmlformats.org/drawingml/2006/main">
            <a:pPr marL="0" indent="0">
              <a:buNone/>
            </a:pPr>
            <a:r>
              <a:rPr sz="1300" b="1">
                <a:solidFill>
                  <a:schemeClr val="accent1"/>
                </a:solidFill>
              </a:rPr>
              <a:t>Thiết kế điện</a:t>
            </a:r>
            <a:endParaRPr sz="1600"/>
          </a:p>
        </p:txBody>
      </p:sp>
      <p:sp>
        <p:nvSpPr>
          <p:cNvPr id="28" name="Expert desc 5">
            <a:extLst xmlns:a="http://schemas.openxmlformats.org/drawingml/2006/main">
              <a:ext uri="{FF2B5EF4-FFF2-40B4-BE49-F238E27FC236}">
                <a16:creationId xmlns:a16="http://schemas.microsoft.com/office/drawing/2014/main" id="{FD321489-9FB8-4246-89D7-3BA3A83B7851}"/>
              </a:ext>
            </a:extLst>
          </p:cNvPr>
          <p:cNvSpPr>
            <a:spLocks xmlns:a="http://schemas.openxmlformats.org/drawingml/2006/main" noGrp="1"/>
          </p:cNvSpPr>
          <p:nvPr/>
        </p:nvSpPr>
        <p:spPr>
          <a:xfrm xmlns:a="http://schemas.openxmlformats.org/drawingml/2006/main">
            <a:off x="4612538" y="5097780"/>
            <a:ext cx="3012338" cy="8001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400" b="1">
                <a:solidFill>
                  <a:schemeClr val="tx2"/>
                </a:solidFill>
              </a:rPr>
              <a:t>22 năm kinh nghiệm</a:t>
            </a:r>
            <a:endParaRPr sz="1400"/>
          </a:p>
          <a:p xmlns:a="http://schemas.openxmlformats.org/drawingml/2006/main">
            <a:pPr marL="0" indent="0">
              <a:spcAft>
                <a:spcPts val="200"/>
              </a:spcAft>
              <a:buNone/>
            </a:pPr>
            <a:r>
              <a:rPr sz="1300">
                <a:solidFill>
                  <a:schemeClr val="tx1"/>
                </a:solidFill>
              </a:rPr>
              <a:t>Kỹ sư Điện – Điện tử, Đại học Bách khoa TP.HCM. Hệ thống điện nhà cao tầng, khách sạn, trung tâm thương mại.</a:t>
            </a:r>
            <a:endParaRPr sz="1400"/>
          </a:p>
        </p:txBody>
      </p:sp>
      <p:sp>
        <p:nvSpPr>
          <p:cNvPr id="29" name="Expert card 6">
            <a:extLst xmlns:a="http://schemas.openxmlformats.org/drawingml/2006/main">
              <a:ext uri="{FF2B5EF4-FFF2-40B4-BE49-F238E27FC236}">
                <a16:creationId xmlns:a16="http://schemas.microsoft.com/office/drawing/2014/main" id="{BDC8C117-2B78-49CD-A13E-28B90773B054}"/>
              </a:ext>
            </a:extLst>
          </p:cNvPr>
          <p:cNvSpPr>
            <a:spLocks xmlns:a="http://schemas.openxmlformats.org/drawingml/2006/main" noGrp="1"/>
          </p:cNvSpPr>
          <p:nvPr/>
        </p:nvSpPr>
        <p:spPr>
          <a:xfrm xmlns:a="http://schemas.openxmlformats.org/drawingml/2006/main">
            <a:off x="8127797" y="3954780"/>
            <a:ext cx="3515258" cy="2080260"/>
          </a:xfrm>
          <a:prstGeom xmlns:a="http://schemas.openxmlformats.org/drawingml/2006/main" prst="roundRect">
            <a:avLst>
              <a:gd name="adj" fmla="val 4396"/>
            </a:avLst>
          </a:prstGeom>
          <a:solidFill xmlns:a="http://schemas.openxmlformats.org/drawingml/2006/main">
            <a:schemeClr val="bg2"/>
          </a:solidFill>
        </p:spPr>
      </p:sp>
      <p:sp>
        <p:nvSpPr>
          <p:cNvPr id="30" name="Avatar 6">
            <a:extLst xmlns:a="http://schemas.openxmlformats.org/drawingml/2006/main">
              <a:ext uri="{FF2B5EF4-FFF2-40B4-BE49-F238E27FC236}">
                <a16:creationId xmlns:a16="http://schemas.microsoft.com/office/drawing/2014/main" id="{DD704D63-7CE8-4501-BA8B-BBAE73D234C4}"/>
              </a:ext>
            </a:extLst>
          </p:cNvPr>
          <p:cNvSpPr>
            <a:spLocks xmlns:a="http://schemas.openxmlformats.org/drawingml/2006/main" noGrp="1"/>
          </p:cNvSpPr>
          <p:nvPr/>
        </p:nvSpPr>
        <p:spPr>
          <a:xfrm xmlns:a="http://schemas.openxmlformats.org/drawingml/2006/main">
            <a:off x="8402117" y="4229100"/>
            <a:ext cx="731520" cy="731520"/>
          </a:xfrm>
          <a:prstGeom xmlns:a="http://schemas.openxmlformats.org/drawingml/2006/main" prst="ellipse">
            <a:avLst/>
          </a:prstGeom>
          <a:solidFill xmlns:a="http://schemas.openxmlformats.org/drawingml/2006/main">
            <a:schemeClr val="accent1"/>
          </a:solidFill>
        </p:spPr>
      </p:sp>
      <p:sp>
        <p:nvSpPr>
          <p:cNvPr id="31" name="Initials 6">
            <a:extLst xmlns:a="http://schemas.openxmlformats.org/drawingml/2006/main">
              <a:ext uri="{FF2B5EF4-FFF2-40B4-BE49-F238E27FC236}">
                <a16:creationId xmlns:a16="http://schemas.microsoft.com/office/drawing/2014/main" id="{3FD8F3F0-273B-41D5-A6F5-06338788EED6}"/>
              </a:ext>
            </a:extLst>
          </p:cNvPr>
          <p:cNvSpPr>
            <a:spLocks xmlns:a="http://schemas.openxmlformats.org/drawingml/2006/main" noGrp="1"/>
          </p:cNvSpPr>
          <p:nvPr/>
        </p:nvSpPr>
        <p:spPr>
          <a:xfrm xmlns:a="http://schemas.openxmlformats.org/drawingml/2006/main">
            <a:off x="8402117" y="4229100"/>
            <a:ext cx="73152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800" b="1">
                <a:solidFill>
                  <a:schemeClr val="bg1"/>
                </a:solidFill>
              </a:rPr>
              <a:t>KN</a:t>
            </a:r>
            <a:endParaRPr sz="1800"/>
          </a:p>
        </p:txBody>
      </p:sp>
      <p:sp>
        <p:nvSpPr>
          <p:cNvPr id="32" name="Expert name 6">
            <a:extLst xmlns:a="http://schemas.openxmlformats.org/drawingml/2006/main">
              <a:ext uri="{FF2B5EF4-FFF2-40B4-BE49-F238E27FC236}">
                <a16:creationId xmlns:a16="http://schemas.microsoft.com/office/drawing/2014/main" id="{BBB1B273-A3ED-4754-984F-791E7D7E0912}"/>
              </a:ext>
            </a:extLst>
          </p:cNvPr>
          <p:cNvSpPr>
            <a:spLocks xmlns:a="http://schemas.openxmlformats.org/drawingml/2006/main" noGrp="1"/>
          </p:cNvSpPr>
          <p:nvPr/>
        </p:nvSpPr>
        <p:spPr>
          <a:xfrm xmlns:a="http://schemas.openxmlformats.org/drawingml/2006/main">
            <a:off x="9270797" y="4155948"/>
            <a:ext cx="2143658" cy="8778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Nguyễn Thị Kim Ngân</a:t>
            </a:r>
            <a:endParaRPr sz="1600"/>
          </a:p>
          <a:p xmlns:a="http://schemas.openxmlformats.org/drawingml/2006/main">
            <a:pPr marL="0" indent="0">
              <a:buNone/>
            </a:pPr>
            <a:r>
              <a:rPr sz="1300" b="1">
                <a:solidFill>
                  <a:schemeClr val="accent1"/>
                </a:solidFill>
              </a:rPr>
              <a:t>Thiết kế cấp thoát nước, PCCC</a:t>
            </a:r>
            <a:endParaRPr sz="1600"/>
          </a:p>
        </p:txBody>
      </p:sp>
      <p:sp>
        <p:nvSpPr>
          <p:cNvPr id="33" name="Expert desc 6">
            <a:extLst xmlns:a="http://schemas.openxmlformats.org/drawingml/2006/main">
              <a:ext uri="{FF2B5EF4-FFF2-40B4-BE49-F238E27FC236}">
                <a16:creationId xmlns:a16="http://schemas.microsoft.com/office/drawing/2014/main" id="{1406FB53-93D8-46F8-A958-B131938F6373}"/>
              </a:ext>
            </a:extLst>
          </p:cNvPr>
          <p:cNvSpPr>
            <a:spLocks xmlns:a="http://schemas.openxmlformats.org/drawingml/2006/main" noGrp="1"/>
          </p:cNvSpPr>
          <p:nvPr/>
        </p:nvSpPr>
        <p:spPr>
          <a:xfrm xmlns:a="http://schemas.openxmlformats.org/drawingml/2006/main">
            <a:off x="8402117" y="5097780"/>
            <a:ext cx="3012338" cy="8001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400" b="1">
                <a:solidFill>
                  <a:schemeClr val="tx2"/>
                </a:solidFill>
              </a:rPr>
              <a:t>20 năm kinh nghiệm</a:t>
            </a:r>
            <a:endParaRPr sz="1400"/>
          </a:p>
          <a:p xmlns:a="http://schemas.openxmlformats.org/drawingml/2006/main">
            <a:pPr marL="0" indent="0">
              <a:spcAft>
                <a:spcPts val="200"/>
              </a:spcAft>
              <a:buNone/>
            </a:pPr>
            <a:r>
              <a:rPr sz="1300">
                <a:solidFill>
                  <a:schemeClr val="tx1"/>
                </a:solidFill>
              </a:rPr>
              <a:t>Thạc sĩ Kỹ thuật, Đại học Quốc gia TP.HCM. Cấp nước, xử lý nước thải, PCCC công trình dân dụng và công nghiệp.</a:t>
            </a:r>
            <a:endParaRPr sz="1400"/>
          </a:p>
        </p:txBody>
      </p:sp>
      <p:sp>
        <p:nvSpPr>
          <p:cNvPr id="34" name="Slide Number Placeholder 0">
            <a:extLst xmlns:a="http://schemas.openxmlformats.org/drawingml/2006/main">
              <a:ext uri="{FF2B5EF4-FFF2-40B4-BE49-F238E27FC236}">
                <a16:creationId xmlns:a16="http://schemas.microsoft.com/office/drawing/2014/main" id="{04536467-13F2-4342-B0DE-77F525335855}"/>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16</a:t>
            </a:fld>
            <a:endParaRPr/>
          </a:p>
        </p:txBody>
      </p:sp>
    </p:spTree>
    <p:extLst>
      <p:ext uri="{BB962C8B-B14F-4D97-AF65-F5344CB8AC3E}">
        <p14:creationId xmlns:p14="http://schemas.microsoft.com/office/powerpoint/2010/main" val="1160607080"/>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6BDE2A47-D642-4E51-BF74-94F44B96A6C9}"/>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Đội ngũ kỹ sư thiết kế và giám sát</a:t>
            </a:r>
            <a:endParaRPr sz="3400"/>
          </a:p>
        </p:txBody>
      </p:sp>
      <p:sp>
        <p:nvSpPr>
          <p:cNvPr id="3" name="Kicker">
            <a:extLst xmlns:a="http://schemas.openxmlformats.org/drawingml/2006/main">
              <a:ext uri="{FF2B5EF4-FFF2-40B4-BE49-F238E27FC236}">
                <a16:creationId xmlns:a16="http://schemas.microsoft.com/office/drawing/2014/main" id="{40BEB7E1-7CCF-4E77-A0BB-9AD7C8D67F00}"/>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4. NHÂN LỰC</a:t>
            </a:r>
            <a:endParaRPr sz="1200"/>
          </a:p>
        </p:txBody>
      </p:sp>
      <p:sp>
        <p:nvSpPr>
          <p:cNvPr id="4" name="Row bg 1">
            <a:extLst xmlns:a="http://schemas.openxmlformats.org/drawingml/2006/main">
              <a:ext uri="{FF2B5EF4-FFF2-40B4-BE49-F238E27FC236}">
                <a16:creationId xmlns:a16="http://schemas.microsoft.com/office/drawing/2014/main" id="{14BEA54B-A734-40D9-BF67-2E9B5C93560F}"/>
              </a:ext>
            </a:extLst>
          </p:cNvPr>
          <p:cNvSpPr>
            <a:spLocks xmlns:a="http://schemas.openxmlformats.org/drawingml/2006/main" noGrp="1"/>
          </p:cNvSpPr>
          <p:nvPr/>
        </p:nvSpPr>
        <p:spPr>
          <a:xfrm xmlns:a="http://schemas.openxmlformats.org/drawingml/2006/main">
            <a:off x="548640" y="1600200"/>
            <a:ext cx="5318608" cy="554355"/>
          </a:xfrm>
          <a:prstGeom xmlns:a="http://schemas.openxmlformats.org/drawingml/2006/main" prst="rect">
            <a:avLst/>
          </a:prstGeom>
          <a:solidFill xmlns:a="http://schemas.openxmlformats.org/drawingml/2006/main">
            <a:schemeClr val="bg2"/>
          </a:solidFill>
        </p:spPr>
      </p:sp>
      <p:sp>
        <p:nvSpPr>
          <p:cNvPr id="5" name="Engineer 1">
            <a:extLst xmlns:a="http://schemas.openxmlformats.org/drawingml/2006/main">
              <a:ext uri="{FF2B5EF4-FFF2-40B4-BE49-F238E27FC236}">
                <a16:creationId xmlns:a16="http://schemas.microsoft.com/office/drawing/2014/main" id="{6721AE74-B826-4706-B2F8-EFBF90510A42}"/>
              </a:ext>
            </a:extLst>
          </p:cNvPr>
          <p:cNvSpPr>
            <a:spLocks xmlns:a="http://schemas.openxmlformats.org/drawingml/2006/main" noGrp="1"/>
          </p:cNvSpPr>
          <p:nvPr/>
        </p:nvSpPr>
        <p:spPr>
          <a:xfrm xmlns:a="http://schemas.openxmlformats.org/drawingml/2006/main">
            <a:off x="731520" y="160020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Lâm Trường Giang</a:t>
            </a:r>
            <a:endParaRPr sz="1400"/>
          </a:p>
          <a:p xmlns:a="http://schemas.openxmlformats.org/drawingml/2006/main">
            <a:pPr marL="0" indent="0">
              <a:buNone/>
            </a:pPr>
            <a:r>
              <a:rPr sz="1200">
                <a:solidFill>
                  <a:schemeClr val="accent4"/>
                </a:solidFill>
              </a:rPr>
              <a:t>Thiết kế điện, ĐH Công nghệ Sài Gòn</a:t>
            </a:r>
            <a:endParaRPr sz="1400"/>
          </a:p>
        </p:txBody>
      </p:sp>
      <p:sp>
        <p:nvSpPr>
          <p:cNvPr id="6" name="Engineer years 1">
            <a:extLst xmlns:a="http://schemas.openxmlformats.org/drawingml/2006/main">
              <a:ext uri="{FF2B5EF4-FFF2-40B4-BE49-F238E27FC236}">
                <a16:creationId xmlns:a16="http://schemas.microsoft.com/office/drawing/2014/main" id="{4F7EF7AB-E364-4B60-8EFD-6C877FA5C5A1}"/>
              </a:ext>
            </a:extLst>
          </p:cNvPr>
          <p:cNvSpPr>
            <a:spLocks xmlns:a="http://schemas.openxmlformats.org/drawingml/2006/main" noGrp="1"/>
          </p:cNvSpPr>
          <p:nvPr/>
        </p:nvSpPr>
        <p:spPr>
          <a:xfrm xmlns:a="http://schemas.openxmlformats.org/drawingml/2006/main">
            <a:off x="4632808" y="160020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Trên 20 năm</a:t>
            </a:r>
            <a:endParaRPr sz="1400"/>
          </a:p>
        </p:txBody>
      </p:sp>
      <p:sp>
        <p:nvSpPr>
          <p:cNvPr id="7" name="Engineer 2">
            <a:extLst xmlns:a="http://schemas.openxmlformats.org/drawingml/2006/main">
              <a:ext uri="{FF2B5EF4-FFF2-40B4-BE49-F238E27FC236}">
                <a16:creationId xmlns:a16="http://schemas.microsoft.com/office/drawing/2014/main" id="{3BE97FEB-2EBC-4193-AB64-EDC8C9866BC5}"/>
              </a:ext>
            </a:extLst>
          </p:cNvPr>
          <p:cNvSpPr>
            <a:spLocks xmlns:a="http://schemas.openxmlformats.org/drawingml/2006/main" noGrp="1"/>
          </p:cNvSpPr>
          <p:nvPr/>
        </p:nvSpPr>
        <p:spPr>
          <a:xfrm xmlns:a="http://schemas.openxmlformats.org/drawingml/2006/main">
            <a:off x="731520" y="215455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Nguyễn Văn Hường</a:t>
            </a:r>
            <a:endParaRPr sz="1400"/>
          </a:p>
          <a:p xmlns:a="http://schemas.openxmlformats.org/drawingml/2006/main">
            <a:pPr marL="0" indent="0">
              <a:buNone/>
            </a:pPr>
            <a:r>
              <a:rPr sz="1200">
                <a:solidFill>
                  <a:schemeClr val="accent4"/>
                </a:solidFill>
              </a:rPr>
              <a:t>Thiết kế cơ điện, Thạc sĩ, ĐH Bách khoa TP.HCM</a:t>
            </a:r>
            <a:endParaRPr sz="1400"/>
          </a:p>
        </p:txBody>
      </p:sp>
      <p:sp>
        <p:nvSpPr>
          <p:cNvPr id="8" name="Engineer years 2">
            <a:extLst xmlns:a="http://schemas.openxmlformats.org/drawingml/2006/main">
              <a:ext uri="{FF2B5EF4-FFF2-40B4-BE49-F238E27FC236}">
                <a16:creationId xmlns:a16="http://schemas.microsoft.com/office/drawing/2014/main" id="{5D484E58-98C0-4B9B-A5AA-816FD8EFB978}"/>
              </a:ext>
            </a:extLst>
          </p:cNvPr>
          <p:cNvSpPr>
            <a:spLocks xmlns:a="http://schemas.openxmlformats.org/drawingml/2006/main" noGrp="1"/>
          </p:cNvSpPr>
          <p:nvPr/>
        </p:nvSpPr>
        <p:spPr>
          <a:xfrm xmlns:a="http://schemas.openxmlformats.org/drawingml/2006/main">
            <a:off x="4632808" y="215455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18 năm</a:t>
            </a:r>
            <a:endParaRPr sz="1400"/>
          </a:p>
        </p:txBody>
      </p:sp>
      <p:sp>
        <p:nvSpPr>
          <p:cNvPr id="9" name="Row bg 3">
            <a:extLst xmlns:a="http://schemas.openxmlformats.org/drawingml/2006/main">
              <a:ext uri="{FF2B5EF4-FFF2-40B4-BE49-F238E27FC236}">
                <a16:creationId xmlns:a16="http://schemas.microsoft.com/office/drawing/2014/main" id="{6DC78795-380A-4075-AB75-316169C75141}"/>
              </a:ext>
            </a:extLst>
          </p:cNvPr>
          <p:cNvSpPr>
            <a:spLocks xmlns:a="http://schemas.openxmlformats.org/drawingml/2006/main" noGrp="1"/>
          </p:cNvSpPr>
          <p:nvPr/>
        </p:nvSpPr>
        <p:spPr>
          <a:xfrm xmlns:a="http://schemas.openxmlformats.org/drawingml/2006/main">
            <a:off x="548640" y="2708910"/>
            <a:ext cx="5318608" cy="554355"/>
          </a:xfrm>
          <a:prstGeom xmlns:a="http://schemas.openxmlformats.org/drawingml/2006/main" prst="rect">
            <a:avLst/>
          </a:prstGeom>
          <a:solidFill xmlns:a="http://schemas.openxmlformats.org/drawingml/2006/main">
            <a:schemeClr val="bg2"/>
          </a:solidFill>
        </p:spPr>
      </p:sp>
      <p:sp>
        <p:nvSpPr>
          <p:cNvPr id="10" name="Engineer 3">
            <a:extLst xmlns:a="http://schemas.openxmlformats.org/drawingml/2006/main">
              <a:ext uri="{FF2B5EF4-FFF2-40B4-BE49-F238E27FC236}">
                <a16:creationId xmlns:a16="http://schemas.microsoft.com/office/drawing/2014/main" id="{244FABC4-3B36-4D18-9EF3-D64DF3A47A08}"/>
              </a:ext>
            </a:extLst>
          </p:cNvPr>
          <p:cNvSpPr>
            <a:spLocks xmlns:a="http://schemas.openxmlformats.org/drawingml/2006/main" noGrp="1"/>
          </p:cNvSpPr>
          <p:nvPr/>
        </p:nvSpPr>
        <p:spPr>
          <a:xfrm xmlns:a="http://schemas.openxmlformats.org/drawingml/2006/main">
            <a:off x="731520" y="270891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Nguyễn Bá Bảo</a:t>
            </a:r>
            <a:endParaRPr sz="1400"/>
          </a:p>
          <a:p xmlns:a="http://schemas.openxmlformats.org/drawingml/2006/main">
            <a:pPr marL="0" indent="0">
              <a:buNone/>
            </a:pPr>
            <a:r>
              <a:rPr sz="1200">
                <a:solidFill>
                  <a:schemeClr val="accent4"/>
                </a:solidFill>
              </a:rPr>
              <a:t>Thiết kế PCCC, Thạc sĩ, ĐH Bách khoa TP.HCM</a:t>
            </a:r>
            <a:endParaRPr sz="1400"/>
          </a:p>
        </p:txBody>
      </p:sp>
      <p:sp>
        <p:nvSpPr>
          <p:cNvPr id="11" name="Engineer years 3">
            <a:extLst xmlns:a="http://schemas.openxmlformats.org/drawingml/2006/main">
              <a:ext uri="{FF2B5EF4-FFF2-40B4-BE49-F238E27FC236}">
                <a16:creationId xmlns:a16="http://schemas.microsoft.com/office/drawing/2014/main" id="{761AE8F7-7F7F-4A29-A3B0-0F2D3159EADD}"/>
              </a:ext>
            </a:extLst>
          </p:cNvPr>
          <p:cNvSpPr>
            <a:spLocks xmlns:a="http://schemas.openxmlformats.org/drawingml/2006/main" noGrp="1"/>
          </p:cNvSpPr>
          <p:nvPr/>
        </p:nvSpPr>
        <p:spPr>
          <a:xfrm xmlns:a="http://schemas.openxmlformats.org/drawingml/2006/main">
            <a:off x="4632808" y="270891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18 năm</a:t>
            </a:r>
            <a:endParaRPr sz="1400"/>
          </a:p>
        </p:txBody>
      </p:sp>
      <p:sp>
        <p:nvSpPr>
          <p:cNvPr id="12" name="Engineer 4">
            <a:extLst xmlns:a="http://schemas.openxmlformats.org/drawingml/2006/main">
              <a:ext uri="{FF2B5EF4-FFF2-40B4-BE49-F238E27FC236}">
                <a16:creationId xmlns:a16="http://schemas.microsoft.com/office/drawing/2014/main" id="{CC9B2341-1A77-4C06-9B39-4209D434A228}"/>
              </a:ext>
            </a:extLst>
          </p:cNvPr>
          <p:cNvSpPr>
            <a:spLocks xmlns:a="http://schemas.openxmlformats.org/drawingml/2006/main" noGrp="1"/>
          </p:cNvSpPr>
          <p:nvPr/>
        </p:nvSpPr>
        <p:spPr>
          <a:xfrm xmlns:a="http://schemas.openxmlformats.org/drawingml/2006/main">
            <a:off x="731520" y="326326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Phan Cường</a:t>
            </a:r>
            <a:endParaRPr sz="1400"/>
          </a:p>
          <a:p xmlns:a="http://schemas.openxmlformats.org/drawingml/2006/main">
            <a:pPr marL="0" indent="0">
              <a:buNone/>
            </a:pPr>
            <a:r>
              <a:rPr sz="1200">
                <a:solidFill>
                  <a:schemeClr val="accent4"/>
                </a:solidFill>
              </a:rPr>
              <a:t>Thiết kế điện, ĐH Tôn Đức Thắng</a:t>
            </a:r>
            <a:endParaRPr sz="1400"/>
          </a:p>
        </p:txBody>
      </p:sp>
      <p:sp>
        <p:nvSpPr>
          <p:cNvPr id="13" name="Engineer years 4">
            <a:extLst xmlns:a="http://schemas.openxmlformats.org/drawingml/2006/main">
              <a:ext uri="{FF2B5EF4-FFF2-40B4-BE49-F238E27FC236}">
                <a16:creationId xmlns:a16="http://schemas.microsoft.com/office/drawing/2014/main" id="{D39AF681-9EEA-4932-B792-EEF07517A8D2}"/>
              </a:ext>
            </a:extLst>
          </p:cNvPr>
          <p:cNvSpPr>
            <a:spLocks xmlns:a="http://schemas.openxmlformats.org/drawingml/2006/main" noGrp="1"/>
          </p:cNvSpPr>
          <p:nvPr/>
        </p:nvSpPr>
        <p:spPr>
          <a:xfrm xmlns:a="http://schemas.openxmlformats.org/drawingml/2006/main">
            <a:off x="4632808" y="326326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17 năm</a:t>
            </a:r>
            <a:endParaRPr sz="1400"/>
          </a:p>
        </p:txBody>
      </p:sp>
      <p:sp>
        <p:nvSpPr>
          <p:cNvPr id="14" name="Row bg 5">
            <a:extLst xmlns:a="http://schemas.openxmlformats.org/drawingml/2006/main">
              <a:ext uri="{FF2B5EF4-FFF2-40B4-BE49-F238E27FC236}">
                <a16:creationId xmlns:a16="http://schemas.microsoft.com/office/drawing/2014/main" id="{9C7E8AC9-241E-46D1-8946-A2F8E2400C47}"/>
              </a:ext>
            </a:extLst>
          </p:cNvPr>
          <p:cNvSpPr>
            <a:spLocks xmlns:a="http://schemas.openxmlformats.org/drawingml/2006/main" noGrp="1"/>
          </p:cNvSpPr>
          <p:nvPr/>
        </p:nvSpPr>
        <p:spPr>
          <a:xfrm xmlns:a="http://schemas.openxmlformats.org/drawingml/2006/main">
            <a:off x="548640" y="3817620"/>
            <a:ext cx="5318608" cy="554355"/>
          </a:xfrm>
          <a:prstGeom xmlns:a="http://schemas.openxmlformats.org/drawingml/2006/main" prst="rect">
            <a:avLst/>
          </a:prstGeom>
          <a:solidFill xmlns:a="http://schemas.openxmlformats.org/drawingml/2006/main">
            <a:schemeClr val="bg2"/>
          </a:solidFill>
        </p:spPr>
      </p:sp>
      <p:sp>
        <p:nvSpPr>
          <p:cNvPr id="15" name="Engineer 5">
            <a:extLst xmlns:a="http://schemas.openxmlformats.org/drawingml/2006/main">
              <a:ext uri="{FF2B5EF4-FFF2-40B4-BE49-F238E27FC236}">
                <a16:creationId xmlns:a16="http://schemas.microsoft.com/office/drawing/2014/main" id="{77ED08C1-C58A-4853-9AFC-D4D32C6F9D7B}"/>
              </a:ext>
            </a:extLst>
          </p:cNvPr>
          <p:cNvSpPr>
            <a:spLocks xmlns:a="http://schemas.openxmlformats.org/drawingml/2006/main" noGrp="1"/>
          </p:cNvSpPr>
          <p:nvPr/>
        </p:nvSpPr>
        <p:spPr>
          <a:xfrm xmlns:a="http://schemas.openxmlformats.org/drawingml/2006/main">
            <a:off x="731520" y="381762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Lâm Hoàng Phương</a:t>
            </a:r>
            <a:endParaRPr sz="1400"/>
          </a:p>
          <a:p xmlns:a="http://schemas.openxmlformats.org/drawingml/2006/main">
            <a:pPr marL="0" indent="0">
              <a:buNone/>
            </a:pPr>
            <a:r>
              <a:rPr sz="1200">
                <a:solidFill>
                  <a:schemeClr val="accent4"/>
                </a:solidFill>
              </a:rPr>
              <a:t>Thiết kế điện nhẹ, ĐH Công nghệ Sài Gòn</a:t>
            </a:r>
            <a:endParaRPr sz="1400"/>
          </a:p>
        </p:txBody>
      </p:sp>
      <p:sp>
        <p:nvSpPr>
          <p:cNvPr id="16" name="Engineer years 5">
            <a:extLst xmlns:a="http://schemas.openxmlformats.org/drawingml/2006/main">
              <a:ext uri="{FF2B5EF4-FFF2-40B4-BE49-F238E27FC236}">
                <a16:creationId xmlns:a16="http://schemas.microsoft.com/office/drawing/2014/main" id="{38BE9911-117A-4C12-9DDD-359697ECDE87}"/>
              </a:ext>
            </a:extLst>
          </p:cNvPr>
          <p:cNvSpPr>
            <a:spLocks xmlns:a="http://schemas.openxmlformats.org/drawingml/2006/main" noGrp="1"/>
          </p:cNvSpPr>
          <p:nvPr/>
        </p:nvSpPr>
        <p:spPr>
          <a:xfrm xmlns:a="http://schemas.openxmlformats.org/drawingml/2006/main">
            <a:off x="4632808" y="381762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16 năm</a:t>
            </a:r>
            <a:endParaRPr sz="1400"/>
          </a:p>
        </p:txBody>
      </p:sp>
      <p:sp>
        <p:nvSpPr>
          <p:cNvPr id="17" name="Engineer 6">
            <a:extLst xmlns:a="http://schemas.openxmlformats.org/drawingml/2006/main">
              <a:ext uri="{FF2B5EF4-FFF2-40B4-BE49-F238E27FC236}">
                <a16:creationId xmlns:a16="http://schemas.microsoft.com/office/drawing/2014/main" id="{F0A46396-BC97-45AD-BCAF-877DF54DA7BB}"/>
              </a:ext>
            </a:extLst>
          </p:cNvPr>
          <p:cNvSpPr>
            <a:spLocks xmlns:a="http://schemas.openxmlformats.org/drawingml/2006/main" noGrp="1"/>
          </p:cNvSpPr>
          <p:nvPr/>
        </p:nvSpPr>
        <p:spPr>
          <a:xfrm xmlns:a="http://schemas.openxmlformats.org/drawingml/2006/main">
            <a:off x="731520" y="437197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Lâm Hoàng Huy</a:t>
            </a:r>
            <a:endParaRPr sz="1400"/>
          </a:p>
          <a:p xmlns:a="http://schemas.openxmlformats.org/drawingml/2006/main">
            <a:pPr marL="0" indent="0">
              <a:buNone/>
            </a:pPr>
            <a:r>
              <a:rPr sz="1200">
                <a:solidFill>
                  <a:schemeClr val="accent4"/>
                </a:solidFill>
              </a:rPr>
              <a:t>Thiết kế viễn thông, ĐH Văn Lang</a:t>
            </a:r>
            <a:endParaRPr sz="1400"/>
          </a:p>
        </p:txBody>
      </p:sp>
      <p:sp>
        <p:nvSpPr>
          <p:cNvPr id="18" name="Engineer years 6">
            <a:extLst xmlns:a="http://schemas.openxmlformats.org/drawingml/2006/main">
              <a:ext uri="{FF2B5EF4-FFF2-40B4-BE49-F238E27FC236}">
                <a16:creationId xmlns:a16="http://schemas.microsoft.com/office/drawing/2014/main" id="{1B09484E-3D5E-468B-90A6-9C995D1342F6}"/>
              </a:ext>
            </a:extLst>
          </p:cNvPr>
          <p:cNvSpPr>
            <a:spLocks xmlns:a="http://schemas.openxmlformats.org/drawingml/2006/main" noGrp="1"/>
          </p:cNvSpPr>
          <p:nvPr/>
        </p:nvSpPr>
        <p:spPr>
          <a:xfrm xmlns:a="http://schemas.openxmlformats.org/drawingml/2006/main">
            <a:off x="4632808" y="437197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16 năm</a:t>
            </a:r>
            <a:endParaRPr sz="1400"/>
          </a:p>
        </p:txBody>
      </p:sp>
      <p:sp>
        <p:nvSpPr>
          <p:cNvPr id="19" name="Row bg 7">
            <a:extLst xmlns:a="http://schemas.openxmlformats.org/drawingml/2006/main">
              <a:ext uri="{FF2B5EF4-FFF2-40B4-BE49-F238E27FC236}">
                <a16:creationId xmlns:a16="http://schemas.microsoft.com/office/drawing/2014/main" id="{0271FE16-D027-4106-A1C3-A11E30B2E3F6}"/>
              </a:ext>
            </a:extLst>
          </p:cNvPr>
          <p:cNvSpPr>
            <a:spLocks xmlns:a="http://schemas.openxmlformats.org/drawingml/2006/main" noGrp="1"/>
          </p:cNvSpPr>
          <p:nvPr/>
        </p:nvSpPr>
        <p:spPr>
          <a:xfrm xmlns:a="http://schemas.openxmlformats.org/drawingml/2006/main">
            <a:off x="548640" y="4926330"/>
            <a:ext cx="5318608" cy="554355"/>
          </a:xfrm>
          <a:prstGeom xmlns:a="http://schemas.openxmlformats.org/drawingml/2006/main" prst="rect">
            <a:avLst/>
          </a:prstGeom>
          <a:solidFill xmlns:a="http://schemas.openxmlformats.org/drawingml/2006/main">
            <a:schemeClr val="bg2"/>
          </a:solidFill>
        </p:spPr>
      </p:sp>
      <p:sp>
        <p:nvSpPr>
          <p:cNvPr id="20" name="Engineer 7">
            <a:extLst xmlns:a="http://schemas.openxmlformats.org/drawingml/2006/main">
              <a:ext uri="{FF2B5EF4-FFF2-40B4-BE49-F238E27FC236}">
                <a16:creationId xmlns:a16="http://schemas.microsoft.com/office/drawing/2014/main" id="{BAD30BF3-6230-4593-8819-CAE8738F2059}"/>
              </a:ext>
            </a:extLst>
          </p:cNvPr>
          <p:cNvSpPr>
            <a:spLocks xmlns:a="http://schemas.openxmlformats.org/drawingml/2006/main" noGrp="1"/>
          </p:cNvSpPr>
          <p:nvPr/>
        </p:nvSpPr>
        <p:spPr>
          <a:xfrm xmlns:a="http://schemas.openxmlformats.org/drawingml/2006/main">
            <a:off x="731520" y="492633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Dương Trung Kiên</a:t>
            </a:r>
            <a:endParaRPr sz="1400"/>
          </a:p>
          <a:p xmlns:a="http://schemas.openxmlformats.org/drawingml/2006/main">
            <a:pPr marL="0" indent="0">
              <a:buNone/>
            </a:pPr>
            <a:r>
              <a:rPr sz="1200">
                <a:solidFill>
                  <a:schemeClr val="accent4"/>
                </a:solidFill>
              </a:rPr>
              <a:t>Thiết kế điện, ĐH Bách khoa TP.HCM</a:t>
            </a:r>
            <a:endParaRPr sz="1400"/>
          </a:p>
        </p:txBody>
      </p:sp>
      <p:sp>
        <p:nvSpPr>
          <p:cNvPr id="21" name="Engineer years 7">
            <a:extLst xmlns:a="http://schemas.openxmlformats.org/drawingml/2006/main">
              <a:ext uri="{FF2B5EF4-FFF2-40B4-BE49-F238E27FC236}">
                <a16:creationId xmlns:a16="http://schemas.microsoft.com/office/drawing/2014/main" id="{17688C3C-7DFC-4F50-A442-8FEEC2631AB9}"/>
              </a:ext>
            </a:extLst>
          </p:cNvPr>
          <p:cNvSpPr>
            <a:spLocks xmlns:a="http://schemas.openxmlformats.org/drawingml/2006/main" noGrp="1"/>
          </p:cNvSpPr>
          <p:nvPr/>
        </p:nvSpPr>
        <p:spPr>
          <a:xfrm xmlns:a="http://schemas.openxmlformats.org/drawingml/2006/main">
            <a:off x="4632808" y="492633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15 năm</a:t>
            </a:r>
            <a:endParaRPr sz="1400"/>
          </a:p>
        </p:txBody>
      </p:sp>
      <p:sp>
        <p:nvSpPr>
          <p:cNvPr id="22" name="Engineer 8">
            <a:extLst xmlns:a="http://schemas.openxmlformats.org/drawingml/2006/main">
              <a:ext uri="{FF2B5EF4-FFF2-40B4-BE49-F238E27FC236}">
                <a16:creationId xmlns:a16="http://schemas.microsoft.com/office/drawing/2014/main" id="{F163F99D-42A4-4181-818A-25FF0681B0B3}"/>
              </a:ext>
            </a:extLst>
          </p:cNvPr>
          <p:cNvSpPr>
            <a:spLocks xmlns:a="http://schemas.openxmlformats.org/drawingml/2006/main" noGrp="1"/>
          </p:cNvSpPr>
          <p:nvPr/>
        </p:nvSpPr>
        <p:spPr>
          <a:xfrm xmlns:a="http://schemas.openxmlformats.org/drawingml/2006/main">
            <a:off x="731520" y="548068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Bùi Văn Hoa</a:t>
            </a:r>
            <a:endParaRPr sz="1400"/>
          </a:p>
          <a:p xmlns:a="http://schemas.openxmlformats.org/drawingml/2006/main">
            <a:pPr marL="0" indent="0">
              <a:buNone/>
            </a:pPr>
            <a:r>
              <a:rPr sz="1200">
                <a:solidFill>
                  <a:schemeClr val="accent4"/>
                </a:solidFill>
              </a:rPr>
              <a:t>Thiết kế cấp thoát nước, PCCC, ĐH Kỹ thuật Công nghệ</a:t>
            </a:r>
            <a:endParaRPr sz="1400"/>
          </a:p>
        </p:txBody>
      </p:sp>
      <p:sp>
        <p:nvSpPr>
          <p:cNvPr id="23" name="Engineer years 8">
            <a:extLst xmlns:a="http://schemas.openxmlformats.org/drawingml/2006/main">
              <a:ext uri="{FF2B5EF4-FFF2-40B4-BE49-F238E27FC236}">
                <a16:creationId xmlns:a16="http://schemas.microsoft.com/office/drawing/2014/main" id="{2B7E2671-8D86-4FD3-B03E-B0A11F48DA77}"/>
              </a:ext>
            </a:extLst>
          </p:cNvPr>
          <p:cNvSpPr>
            <a:spLocks xmlns:a="http://schemas.openxmlformats.org/drawingml/2006/main" noGrp="1"/>
          </p:cNvSpPr>
          <p:nvPr/>
        </p:nvSpPr>
        <p:spPr>
          <a:xfrm xmlns:a="http://schemas.openxmlformats.org/drawingml/2006/main">
            <a:off x="4632808" y="548068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12 năm</a:t>
            </a:r>
            <a:endParaRPr sz="1400"/>
          </a:p>
        </p:txBody>
      </p:sp>
      <p:sp>
        <p:nvSpPr>
          <p:cNvPr id="24" name="Row bg 9">
            <a:extLst xmlns:a="http://schemas.openxmlformats.org/drawingml/2006/main">
              <a:ext uri="{FF2B5EF4-FFF2-40B4-BE49-F238E27FC236}">
                <a16:creationId xmlns:a16="http://schemas.microsoft.com/office/drawing/2014/main" id="{D2608C8D-3F2A-4855-B67A-27127F0F9CD4}"/>
              </a:ext>
            </a:extLst>
          </p:cNvPr>
          <p:cNvSpPr>
            <a:spLocks xmlns:a="http://schemas.openxmlformats.org/drawingml/2006/main" noGrp="1"/>
          </p:cNvSpPr>
          <p:nvPr/>
        </p:nvSpPr>
        <p:spPr>
          <a:xfrm xmlns:a="http://schemas.openxmlformats.org/drawingml/2006/main">
            <a:off x="6324448" y="1600200"/>
            <a:ext cx="5318608" cy="554355"/>
          </a:xfrm>
          <a:prstGeom xmlns:a="http://schemas.openxmlformats.org/drawingml/2006/main" prst="rect">
            <a:avLst/>
          </a:prstGeom>
          <a:solidFill xmlns:a="http://schemas.openxmlformats.org/drawingml/2006/main">
            <a:schemeClr val="bg2"/>
          </a:solidFill>
        </p:spPr>
      </p:sp>
      <p:sp>
        <p:nvSpPr>
          <p:cNvPr id="25" name="Engineer 9">
            <a:extLst xmlns:a="http://schemas.openxmlformats.org/drawingml/2006/main">
              <a:ext uri="{FF2B5EF4-FFF2-40B4-BE49-F238E27FC236}">
                <a16:creationId xmlns:a16="http://schemas.microsoft.com/office/drawing/2014/main" id="{D1994E7E-54FD-4857-874E-8AF2E66ACCB1}"/>
              </a:ext>
            </a:extLst>
          </p:cNvPr>
          <p:cNvSpPr>
            <a:spLocks xmlns:a="http://schemas.openxmlformats.org/drawingml/2006/main" noGrp="1"/>
          </p:cNvSpPr>
          <p:nvPr/>
        </p:nvSpPr>
        <p:spPr>
          <a:xfrm xmlns:a="http://schemas.openxmlformats.org/drawingml/2006/main">
            <a:off x="6507328" y="160020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Huỳnh Quốc Đạt</a:t>
            </a:r>
            <a:endParaRPr sz="1400"/>
          </a:p>
          <a:p xmlns:a="http://schemas.openxmlformats.org/drawingml/2006/main">
            <a:pPr marL="0" indent="0">
              <a:buNone/>
            </a:pPr>
            <a:r>
              <a:rPr sz="1200">
                <a:solidFill>
                  <a:schemeClr val="accent4"/>
                </a:solidFill>
              </a:rPr>
              <a:t>Giám sát MEP, ĐH Giao thông Vận tải TP.HCM</a:t>
            </a:r>
            <a:endParaRPr sz="1400"/>
          </a:p>
        </p:txBody>
      </p:sp>
      <p:sp>
        <p:nvSpPr>
          <p:cNvPr id="26" name="Engineer years 9">
            <a:extLst xmlns:a="http://schemas.openxmlformats.org/drawingml/2006/main">
              <a:ext uri="{FF2B5EF4-FFF2-40B4-BE49-F238E27FC236}">
                <a16:creationId xmlns:a16="http://schemas.microsoft.com/office/drawing/2014/main" id="{A1C5FE56-2C38-43EC-943E-1584741A8519}"/>
              </a:ext>
            </a:extLst>
          </p:cNvPr>
          <p:cNvSpPr>
            <a:spLocks xmlns:a="http://schemas.openxmlformats.org/drawingml/2006/main" noGrp="1"/>
          </p:cNvSpPr>
          <p:nvPr/>
        </p:nvSpPr>
        <p:spPr>
          <a:xfrm xmlns:a="http://schemas.openxmlformats.org/drawingml/2006/main">
            <a:off x="10408615" y="160020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10 năm</a:t>
            </a:r>
            <a:endParaRPr sz="1400"/>
          </a:p>
        </p:txBody>
      </p:sp>
      <p:sp>
        <p:nvSpPr>
          <p:cNvPr id="27" name="Engineer 10">
            <a:extLst xmlns:a="http://schemas.openxmlformats.org/drawingml/2006/main">
              <a:ext uri="{FF2B5EF4-FFF2-40B4-BE49-F238E27FC236}">
                <a16:creationId xmlns:a16="http://schemas.microsoft.com/office/drawing/2014/main" id="{F0EE4838-944F-431C-AFDC-3244AF6C2C96}"/>
              </a:ext>
            </a:extLst>
          </p:cNvPr>
          <p:cNvSpPr>
            <a:spLocks xmlns:a="http://schemas.openxmlformats.org/drawingml/2006/main" noGrp="1"/>
          </p:cNvSpPr>
          <p:nvPr/>
        </p:nvSpPr>
        <p:spPr>
          <a:xfrm xmlns:a="http://schemas.openxmlformats.org/drawingml/2006/main">
            <a:off x="6507328" y="215455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Nguyễn Thế Hà</a:t>
            </a:r>
            <a:endParaRPr sz="1400"/>
          </a:p>
          <a:p xmlns:a="http://schemas.openxmlformats.org/drawingml/2006/main">
            <a:pPr marL="0" indent="0">
              <a:buNone/>
            </a:pPr>
            <a:r>
              <a:rPr sz="1200">
                <a:solidFill>
                  <a:schemeClr val="accent4"/>
                </a:solidFill>
              </a:rPr>
              <a:t>Thiết kế cấp thoát nước, ĐH Xây dựng</a:t>
            </a:r>
            <a:endParaRPr sz="1400"/>
          </a:p>
        </p:txBody>
      </p:sp>
      <p:sp>
        <p:nvSpPr>
          <p:cNvPr id="28" name="Engineer years 10">
            <a:extLst xmlns:a="http://schemas.openxmlformats.org/drawingml/2006/main">
              <a:ext uri="{FF2B5EF4-FFF2-40B4-BE49-F238E27FC236}">
                <a16:creationId xmlns:a16="http://schemas.microsoft.com/office/drawing/2014/main" id="{49175EC9-B550-4059-B13C-D08B5408D1B1}"/>
              </a:ext>
            </a:extLst>
          </p:cNvPr>
          <p:cNvSpPr>
            <a:spLocks xmlns:a="http://schemas.openxmlformats.org/drawingml/2006/main" noGrp="1"/>
          </p:cNvSpPr>
          <p:nvPr/>
        </p:nvSpPr>
        <p:spPr>
          <a:xfrm xmlns:a="http://schemas.openxmlformats.org/drawingml/2006/main">
            <a:off x="10408615" y="215455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10 năm</a:t>
            </a:r>
            <a:endParaRPr sz="1400"/>
          </a:p>
        </p:txBody>
      </p:sp>
      <p:sp>
        <p:nvSpPr>
          <p:cNvPr id="29" name="Row bg 11">
            <a:extLst xmlns:a="http://schemas.openxmlformats.org/drawingml/2006/main">
              <a:ext uri="{FF2B5EF4-FFF2-40B4-BE49-F238E27FC236}">
                <a16:creationId xmlns:a16="http://schemas.microsoft.com/office/drawing/2014/main" id="{94226096-67F3-4C12-BF3F-5D8E1500B7ED}"/>
              </a:ext>
            </a:extLst>
          </p:cNvPr>
          <p:cNvSpPr>
            <a:spLocks xmlns:a="http://schemas.openxmlformats.org/drawingml/2006/main" noGrp="1"/>
          </p:cNvSpPr>
          <p:nvPr/>
        </p:nvSpPr>
        <p:spPr>
          <a:xfrm xmlns:a="http://schemas.openxmlformats.org/drawingml/2006/main">
            <a:off x="6324448" y="2708910"/>
            <a:ext cx="5318608" cy="554355"/>
          </a:xfrm>
          <a:prstGeom xmlns:a="http://schemas.openxmlformats.org/drawingml/2006/main" prst="rect">
            <a:avLst/>
          </a:prstGeom>
          <a:solidFill xmlns:a="http://schemas.openxmlformats.org/drawingml/2006/main">
            <a:schemeClr val="bg2"/>
          </a:solidFill>
        </p:spPr>
      </p:sp>
      <p:sp>
        <p:nvSpPr>
          <p:cNvPr id="30" name="Engineer 11">
            <a:extLst xmlns:a="http://schemas.openxmlformats.org/drawingml/2006/main">
              <a:ext uri="{FF2B5EF4-FFF2-40B4-BE49-F238E27FC236}">
                <a16:creationId xmlns:a16="http://schemas.microsoft.com/office/drawing/2014/main" id="{1AD88AE2-03EF-4DD3-B810-D00AF4E352E0}"/>
              </a:ext>
            </a:extLst>
          </p:cNvPr>
          <p:cNvSpPr>
            <a:spLocks xmlns:a="http://schemas.openxmlformats.org/drawingml/2006/main" noGrp="1"/>
          </p:cNvSpPr>
          <p:nvPr/>
        </p:nvSpPr>
        <p:spPr>
          <a:xfrm xmlns:a="http://schemas.openxmlformats.org/drawingml/2006/main">
            <a:off x="6507328" y="270891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Huỳnh Thị Kim Duyên</a:t>
            </a:r>
            <a:endParaRPr sz="1400"/>
          </a:p>
          <a:p xmlns:a="http://schemas.openxmlformats.org/drawingml/2006/main">
            <a:pPr marL="0" indent="0">
              <a:buNone/>
            </a:pPr>
            <a:r>
              <a:rPr sz="1200">
                <a:solidFill>
                  <a:schemeClr val="accent4"/>
                </a:solidFill>
              </a:rPr>
              <a:t>Thiết kế cấp thoát nước, PCCC, ĐH Văn Lang</a:t>
            </a:r>
            <a:endParaRPr sz="1400"/>
          </a:p>
        </p:txBody>
      </p:sp>
      <p:sp>
        <p:nvSpPr>
          <p:cNvPr id="31" name="Engineer years 11">
            <a:extLst xmlns:a="http://schemas.openxmlformats.org/drawingml/2006/main">
              <a:ext uri="{FF2B5EF4-FFF2-40B4-BE49-F238E27FC236}">
                <a16:creationId xmlns:a16="http://schemas.microsoft.com/office/drawing/2014/main" id="{0621F369-5C75-4009-8BFE-07B1692A608A}"/>
              </a:ext>
            </a:extLst>
          </p:cNvPr>
          <p:cNvSpPr>
            <a:spLocks xmlns:a="http://schemas.openxmlformats.org/drawingml/2006/main" noGrp="1"/>
          </p:cNvSpPr>
          <p:nvPr/>
        </p:nvSpPr>
        <p:spPr>
          <a:xfrm xmlns:a="http://schemas.openxmlformats.org/drawingml/2006/main">
            <a:off x="10408615" y="270891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7 năm</a:t>
            </a:r>
            <a:endParaRPr sz="1400"/>
          </a:p>
        </p:txBody>
      </p:sp>
      <p:sp>
        <p:nvSpPr>
          <p:cNvPr id="32" name="Engineer 12">
            <a:extLst xmlns:a="http://schemas.openxmlformats.org/drawingml/2006/main">
              <a:ext uri="{FF2B5EF4-FFF2-40B4-BE49-F238E27FC236}">
                <a16:creationId xmlns:a16="http://schemas.microsoft.com/office/drawing/2014/main" id="{B5077836-1E12-41BD-BDE8-E62A72904CA7}"/>
              </a:ext>
            </a:extLst>
          </p:cNvPr>
          <p:cNvSpPr>
            <a:spLocks xmlns:a="http://schemas.openxmlformats.org/drawingml/2006/main" noGrp="1"/>
          </p:cNvSpPr>
          <p:nvPr/>
        </p:nvSpPr>
        <p:spPr>
          <a:xfrm xmlns:a="http://schemas.openxmlformats.org/drawingml/2006/main">
            <a:off x="6507328" y="326326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Lâm Hoàng Duy</a:t>
            </a:r>
            <a:endParaRPr sz="1400"/>
          </a:p>
          <a:p xmlns:a="http://schemas.openxmlformats.org/drawingml/2006/main">
            <a:pPr marL="0" indent="0">
              <a:buNone/>
            </a:pPr>
            <a:r>
              <a:rPr sz="1200">
                <a:solidFill>
                  <a:schemeClr val="accent4"/>
                </a:solidFill>
              </a:rPr>
              <a:t>Thiết kế điều hòa, thông gió, ĐH Văn Lang</a:t>
            </a:r>
            <a:endParaRPr sz="1400"/>
          </a:p>
        </p:txBody>
      </p:sp>
      <p:sp>
        <p:nvSpPr>
          <p:cNvPr id="33" name="Engineer years 12">
            <a:extLst xmlns:a="http://schemas.openxmlformats.org/drawingml/2006/main">
              <a:ext uri="{FF2B5EF4-FFF2-40B4-BE49-F238E27FC236}">
                <a16:creationId xmlns:a16="http://schemas.microsoft.com/office/drawing/2014/main" id="{68074553-2A27-4D9F-A9A5-A8CD044A3F66}"/>
              </a:ext>
            </a:extLst>
          </p:cNvPr>
          <p:cNvSpPr>
            <a:spLocks xmlns:a="http://schemas.openxmlformats.org/drawingml/2006/main" noGrp="1"/>
          </p:cNvSpPr>
          <p:nvPr/>
        </p:nvSpPr>
        <p:spPr>
          <a:xfrm xmlns:a="http://schemas.openxmlformats.org/drawingml/2006/main">
            <a:off x="10408615" y="326326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6 năm</a:t>
            </a:r>
            <a:endParaRPr sz="1400"/>
          </a:p>
        </p:txBody>
      </p:sp>
      <p:sp>
        <p:nvSpPr>
          <p:cNvPr id="34" name="Row bg 13">
            <a:extLst xmlns:a="http://schemas.openxmlformats.org/drawingml/2006/main">
              <a:ext uri="{FF2B5EF4-FFF2-40B4-BE49-F238E27FC236}">
                <a16:creationId xmlns:a16="http://schemas.microsoft.com/office/drawing/2014/main" id="{762D0F03-9487-4816-A432-8604791F8B69}"/>
              </a:ext>
            </a:extLst>
          </p:cNvPr>
          <p:cNvSpPr>
            <a:spLocks xmlns:a="http://schemas.openxmlformats.org/drawingml/2006/main" noGrp="1"/>
          </p:cNvSpPr>
          <p:nvPr/>
        </p:nvSpPr>
        <p:spPr>
          <a:xfrm xmlns:a="http://schemas.openxmlformats.org/drawingml/2006/main">
            <a:off x="6324448" y="3817620"/>
            <a:ext cx="5318608" cy="554355"/>
          </a:xfrm>
          <a:prstGeom xmlns:a="http://schemas.openxmlformats.org/drawingml/2006/main" prst="rect">
            <a:avLst/>
          </a:prstGeom>
          <a:solidFill xmlns:a="http://schemas.openxmlformats.org/drawingml/2006/main">
            <a:schemeClr val="bg2"/>
          </a:solidFill>
        </p:spPr>
      </p:sp>
      <p:sp>
        <p:nvSpPr>
          <p:cNvPr id="35" name="Engineer 13">
            <a:extLst xmlns:a="http://schemas.openxmlformats.org/drawingml/2006/main">
              <a:ext uri="{FF2B5EF4-FFF2-40B4-BE49-F238E27FC236}">
                <a16:creationId xmlns:a16="http://schemas.microsoft.com/office/drawing/2014/main" id="{FEBE6A66-470C-4669-95A4-8D1DF81D5DC7}"/>
              </a:ext>
            </a:extLst>
          </p:cNvPr>
          <p:cNvSpPr>
            <a:spLocks xmlns:a="http://schemas.openxmlformats.org/drawingml/2006/main" noGrp="1"/>
          </p:cNvSpPr>
          <p:nvPr/>
        </p:nvSpPr>
        <p:spPr>
          <a:xfrm xmlns:a="http://schemas.openxmlformats.org/drawingml/2006/main">
            <a:off x="6507328" y="381762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Nguyễn Hoài Vũ</a:t>
            </a:r>
            <a:endParaRPr sz="1400"/>
          </a:p>
          <a:p xmlns:a="http://schemas.openxmlformats.org/drawingml/2006/main">
            <a:pPr marL="0" indent="0">
              <a:buNone/>
            </a:pPr>
            <a:r>
              <a:rPr sz="1200">
                <a:solidFill>
                  <a:schemeClr val="accent4"/>
                </a:solidFill>
              </a:rPr>
              <a:t>Giám sát điều hòa, thông gió, ĐH Nông Lâm</a:t>
            </a:r>
            <a:endParaRPr sz="1400"/>
          </a:p>
        </p:txBody>
      </p:sp>
      <p:sp>
        <p:nvSpPr>
          <p:cNvPr id="36" name="Engineer years 13">
            <a:extLst xmlns:a="http://schemas.openxmlformats.org/drawingml/2006/main">
              <a:ext uri="{FF2B5EF4-FFF2-40B4-BE49-F238E27FC236}">
                <a16:creationId xmlns:a16="http://schemas.microsoft.com/office/drawing/2014/main" id="{19543310-3E45-4D77-8A52-D4CE5D2B4604}"/>
              </a:ext>
            </a:extLst>
          </p:cNvPr>
          <p:cNvSpPr>
            <a:spLocks xmlns:a="http://schemas.openxmlformats.org/drawingml/2006/main" noGrp="1"/>
          </p:cNvSpPr>
          <p:nvPr/>
        </p:nvSpPr>
        <p:spPr>
          <a:xfrm xmlns:a="http://schemas.openxmlformats.org/drawingml/2006/main">
            <a:off x="10408615" y="381762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2 năm</a:t>
            </a:r>
            <a:endParaRPr sz="1400"/>
          </a:p>
        </p:txBody>
      </p:sp>
      <p:sp>
        <p:nvSpPr>
          <p:cNvPr id="37" name="Engineer 14">
            <a:extLst xmlns:a="http://schemas.openxmlformats.org/drawingml/2006/main">
              <a:ext uri="{FF2B5EF4-FFF2-40B4-BE49-F238E27FC236}">
                <a16:creationId xmlns:a16="http://schemas.microsoft.com/office/drawing/2014/main" id="{7790FD41-79CA-4631-A60C-FCD7D7CAEF90}"/>
              </a:ext>
            </a:extLst>
          </p:cNvPr>
          <p:cNvSpPr>
            <a:spLocks xmlns:a="http://schemas.openxmlformats.org/drawingml/2006/main" noGrp="1"/>
          </p:cNvSpPr>
          <p:nvPr/>
        </p:nvSpPr>
        <p:spPr>
          <a:xfrm xmlns:a="http://schemas.openxmlformats.org/drawingml/2006/main">
            <a:off x="6507328" y="437197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Nguyễn Đăng Khôi</a:t>
            </a:r>
            <a:endParaRPr sz="1400"/>
          </a:p>
          <a:p xmlns:a="http://schemas.openxmlformats.org/drawingml/2006/main">
            <a:pPr marL="0" indent="0">
              <a:buNone/>
            </a:pPr>
            <a:r>
              <a:rPr sz="1200">
                <a:solidFill>
                  <a:schemeClr val="accent4"/>
                </a:solidFill>
              </a:rPr>
              <a:t>Thiết kế điều hòa, thông gió, ĐH Nông Lâm</a:t>
            </a:r>
            <a:endParaRPr sz="1400"/>
          </a:p>
        </p:txBody>
      </p:sp>
      <p:sp>
        <p:nvSpPr>
          <p:cNvPr id="38" name="Engineer years 14">
            <a:extLst xmlns:a="http://schemas.openxmlformats.org/drawingml/2006/main">
              <a:ext uri="{FF2B5EF4-FFF2-40B4-BE49-F238E27FC236}">
                <a16:creationId xmlns:a16="http://schemas.microsoft.com/office/drawing/2014/main" id="{CAE0BC16-E304-41B6-AAFB-89DAA34CCF94}"/>
              </a:ext>
            </a:extLst>
          </p:cNvPr>
          <p:cNvSpPr>
            <a:spLocks xmlns:a="http://schemas.openxmlformats.org/drawingml/2006/main" noGrp="1"/>
          </p:cNvSpPr>
          <p:nvPr/>
        </p:nvSpPr>
        <p:spPr>
          <a:xfrm xmlns:a="http://schemas.openxmlformats.org/drawingml/2006/main">
            <a:off x="10408615" y="437197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2 năm</a:t>
            </a:r>
            <a:endParaRPr sz="1400"/>
          </a:p>
        </p:txBody>
      </p:sp>
      <p:sp>
        <p:nvSpPr>
          <p:cNvPr id="39" name="Row bg 15">
            <a:extLst xmlns:a="http://schemas.openxmlformats.org/drawingml/2006/main">
              <a:ext uri="{FF2B5EF4-FFF2-40B4-BE49-F238E27FC236}">
                <a16:creationId xmlns:a16="http://schemas.microsoft.com/office/drawing/2014/main" id="{628A8119-68F0-422E-881D-F8384CAEB6C8}"/>
              </a:ext>
            </a:extLst>
          </p:cNvPr>
          <p:cNvSpPr>
            <a:spLocks xmlns:a="http://schemas.openxmlformats.org/drawingml/2006/main" noGrp="1"/>
          </p:cNvSpPr>
          <p:nvPr/>
        </p:nvSpPr>
        <p:spPr>
          <a:xfrm xmlns:a="http://schemas.openxmlformats.org/drawingml/2006/main">
            <a:off x="6324448" y="4926330"/>
            <a:ext cx="5318608" cy="554355"/>
          </a:xfrm>
          <a:prstGeom xmlns:a="http://schemas.openxmlformats.org/drawingml/2006/main" prst="rect">
            <a:avLst/>
          </a:prstGeom>
          <a:solidFill xmlns:a="http://schemas.openxmlformats.org/drawingml/2006/main">
            <a:schemeClr val="bg2"/>
          </a:solidFill>
        </p:spPr>
      </p:sp>
      <p:sp>
        <p:nvSpPr>
          <p:cNvPr id="40" name="Engineer 15">
            <a:extLst xmlns:a="http://schemas.openxmlformats.org/drawingml/2006/main">
              <a:ext uri="{FF2B5EF4-FFF2-40B4-BE49-F238E27FC236}">
                <a16:creationId xmlns:a16="http://schemas.microsoft.com/office/drawing/2014/main" id="{34EEF213-9512-4C04-9979-8EE9BD063459}"/>
              </a:ext>
            </a:extLst>
          </p:cNvPr>
          <p:cNvSpPr>
            <a:spLocks xmlns:a="http://schemas.openxmlformats.org/drawingml/2006/main" noGrp="1"/>
          </p:cNvSpPr>
          <p:nvPr/>
        </p:nvSpPr>
        <p:spPr>
          <a:xfrm xmlns:a="http://schemas.openxmlformats.org/drawingml/2006/main">
            <a:off x="6507328" y="4926330"/>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Văn Công Tú</a:t>
            </a:r>
            <a:endParaRPr sz="1400"/>
          </a:p>
          <a:p xmlns:a="http://schemas.openxmlformats.org/drawingml/2006/main">
            <a:pPr marL="0" indent="0">
              <a:buNone/>
            </a:pPr>
            <a:r>
              <a:rPr sz="1200">
                <a:solidFill>
                  <a:schemeClr val="accent4"/>
                </a:solidFill>
              </a:rPr>
              <a:t>Thiết kế phần mềm, ĐH FPT</a:t>
            </a:r>
            <a:endParaRPr sz="1400"/>
          </a:p>
        </p:txBody>
      </p:sp>
      <p:sp>
        <p:nvSpPr>
          <p:cNvPr id="41" name="Engineer years 15">
            <a:extLst xmlns:a="http://schemas.openxmlformats.org/drawingml/2006/main">
              <a:ext uri="{FF2B5EF4-FFF2-40B4-BE49-F238E27FC236}">
                <a16:creationId xmlns:a16="http://schemas.microsoft.com/office/drawing/2014/main" id="{D1D6BA2D-CDE4-460A-99EA-5B8A8D7E94AF}"/>
              </a:ext>
            </a:extLst>
          </p:cNvPr>
          <p:cNvSpPr>
            <a:spLocks xmlns:a="http://schemas.openxmlformats.org/drawingml/2006/main" noGrp="1"/>
          </p:cNvSpPr>
          <p:nvPr/>
        </p:nvSpPr>
        <p:spPr>
          <a:xfrm xmlns:a="http://schemas.openxmlformats.org/drawingml/2006/main">
            <a:off x="10408615" y="4926330"/>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 năm</a:t>
            </a:r>
            <a:endParaRPr sz="1400"/>
          </a:p>
        </p:txBody>
      </p:sp>
      <p:sp>
        <p:nvSpPr>
          <p:cNvPr id="42" name="Engineer 16">
            <a:extLst xmlns:a="http://schemas.openxmlformats.org/drawingml/2006/main">
              <a:ext uri="{FF2B5EF4-FFF2-40B4-BE49-F238E27FC236}">
                <a16:creationId xmlns:a16="http://schemas.microsoft.com/office/drawing/2014/main" id="{66CA6708-35BF-4DC0-A1EC-9F5B2C6B3175}"/>
              </a:ext>
            </a:extLst>
          </p:cNvPr>
          <p:cNvSpPr>
            <a:spLocks xmlns:a="http://schemas.openxmlformats.org/drawingml/2006/main" noGrp="1"/>
          </p:cNvSpPr>
          <p:nvPr/>
        </p:nvSpPr>
        <p:spPr>
          <a:xfrm xmlns:a="http://schemas.openxmlformats.org/drawingml/2006/main">
            <a:off x="6507328" y="5480685"/>
            <a:ext cx="3901288"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chemeClr val="tx2"/>
                </a:solidFill>
              </a:rPr>
              <a:t>Lương Triệu Vỹ</a:t>
            </a:r>
            <a:endParaRPr sz="1400"/>
          </a:p>
          <a:p xmlns:a="http://schemas.openxmlformats.org/drawingml/2006/main">
            <a:pPr marL="0" indent="0">
              <a:buNone/>
            </a:pPr>
            <a:r>
              <a:rPr sz="1200">
                <a:solidFill>
                  <a:schemeClr val="accent4"/>
                </a:solidFill>
              </a:rPr>
              <a:t>Thiết kế điều hòa, thông gió, ĐH Văn Lang</a:t>
            </a:r>
            <a:endParaRPr sz="1400"/>
          </a:p>
        </p:txBody>
      </p:sp>
      <p:sp>
        <p:nvSpPr>
          <p:cNvPr id="43" name="Engineer years 16">
            <a:extLst xmlns:a="http://schemas.openxmlformats.org/drawingml/2006/main">
              <a:ext uri="{FF2B5EF4-FFF2-40B4-BE49-F238E27FC236}">
                <a16:creationId xmlns:a16="http://schemas.microsoft.com/office/drawing/2014/main" id="{5ADBBEF1-CEB4-48CF-974D-A822326B04DA}"/>
              </a:ext>
            </a:extLst>
          </p:cNvPr>
          <p:cNvSpPr>
            <a:spLocks xmlns:a="http://schemas.openxmlformats.org/drawingml/2006/main" noGrp="1"/>
          </p:cNvSpPr>
          <p:nvPr/>
        </p:nvSpPr>
        <p:spPr>
          <a:xfrm xmlns:a="http://schemas.openxmlformats.org/drawingml/2006/main">
            <a:off x="10408615" y="5480685"/>
            <a:ext cx="1051560" cy="554355"/>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r">
              <a:buNone/>
            </a:pPr>
            <a:r>
              <a:rPr sz="1400" b="1">
                <a:solidFill>
                  <a:schemeClr val="accent1"/>
                </a:solidFill>
              </a:rPr>
              <a:t>1 năm</a:t>
            </a:r>
            <a:endParaRPr sz="1400"/>
          </a:p>
        </p:txBody>
      </p:sp>
      <p:sp>
        <p:nvSpPr>
          <p:cNvPr id="44" name="Slide Number Placeholder 0">
            <a:extLst xmlns:a="http://schemas.openxmlformats.org/drawingml/2006/main">
              <a:ext uri="{FF2B5EF4-FFF2-40B4-BE49-F238E27FC236}">
                <a16:creationId xmlns:a16="http://schemas.microsoft.com/office/drawing/2014/main" id="{A12AFA24-DAED-4DCC-A55F-E9CAAFB1D816}"/>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17</a:t>
            </a:fld>
            <a:endParaRPr/>
          </a:p>
        </p:txBody>
      </p:sp>
    </p:spTree>
    <p:extLst>
      <p:ext uri="{BB962C8B-B14F-4D97-AF65-F5344CB8AC3E}">
        <p14:creationId xmlns:p14="http://schemas.microsoft.com/office/powerpoint/2010/main" val="1239992949"/>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9" name="Divider photo"/>
          <p:cNvPicPr>
            <a:picLocks xmlns:a="http://schemas.openxmlformats.org/drawingml/2006/main" noChangeAspect="1"/>
          </p:cNvPicPr>
          <p:nvPr/>
        </p:nvPicPr>
        <p:blipFill>
          <a:blip xmlns:r="http://schemas.openxmlformats.org/officeDocument/2006/relationships" xmlns:a="http://schemas.openxmlformats.org/drawingml/2006/main" r:embed="Rfee452d91f7d4d63"/>
          <a:stretch xmlns:a="http://schemas.openxmlformats.org/drawingml/2006/main">
            <a:fillRect l="0" t="0" r="0" b="0"/>
          </a:stretch>
        </p:blipFill>
        <p:spPr>
          <a:xfrm xmlns:a="http://schemas.openxmlformats.org/drawingml/2006/main">
            <a:off x="6583680" y="0"/>
            <a:ext cx="5608015" cy="6858000"/>
          </a:xfrm>
          <a:prstGeom xmlns:a="http://schemas.openxmlformats.org/drawingml/2006/main" prst="rect">
            <a:avLst/>
          </a:prstGeom>
        </p:spPr>
      </p:pic>
      <p:sp>
        <p:nvSpPr>
          <p:cNvPr id="3" name="Section number">
            <a:extLst xmlns:a="http://schemas.openxmlformats.org/drawingml/2006/main">
              <a:ext uri="{FF2B5EF4-FFF2-40B4-BE49-F238E27FC236}">
                <a16:creationId xmlns:a16="http://schemas.microsoft.com/office/drawing/2014/main" id="{82A0D8B4-AA85-4BB1-9EBC-F0EEE757A9D8}"/>
              </a:ext>
            </a:extLst>
          </p:cNvPr>
          <p:cNvSpPr>
            <a:spLocks xmlns:a="http://schemas.openxmlformats.org/drawingml/2006/main" noGrp="1"/>
          </p:cNvSpPr>
          <p:nvPr/>
        </p:nvSpPr>
        <p:spPr>
          <a:xfrm xmlns:a="http://schemas.openxmlformats.org/drawingml/2006/main">
            <a:off x="731520" y="1325880"/>
            <a:ext cx="2743200" cy="1554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0" b="1">
                <a:solidFill>
                  <a:schemeClr val="accent2"/>
                </a:solidFill>
                <a:latin typeface="+mj-lt"/>
                <a:ea typeface="+mj-lt"/>
                <a:cs typeface="+mj-lt"/>
              </a:rPr>
              <a:t>05</a:t>
            </a:r>
            <a:endParaRPr sz="11000"/>
          </a:p>
        </p:txBody>
      </p:sp>
      <p:sp>
        <p:nvSpPr>
          <p:cNvPr id="4" name="Text 0">
            <a:extLst xmlns:a="http://schemas.openxmlformats.org/drawingml/2006/main">
              <a:ext uri="{FF2B5EF4-FFF2-40B4-BE49-F238E27FC236}">
                <a16:creationId xmlns:a16="http://schemas.microsoft.com/office/drawing/2014/main" id="{C60F9541-6FAA-4B5F-9198-B574549255A7}"/>
              </a:ext>
            </a:extLst>
          </p:cNvPr>
          <p:cNvSpPr>
            <a:spLocks xmlns:a="http://schemas.openxmlformats.org/drawingml/2006/main" noGrp="1"/>
          </p:cNvSpPr>
          <p:nvPr>
            <p:ph type="title" idx="100" hasCustomPrompt="1"/>
          </p:nvPr>
        </p:nvSpPr>
        <p:spPr>
          <a:xfrm xmlns:a="http://schemas.openxmlformats.org/drawingml/2006/main">
            <a:off x="731520" y="3063240"/>
            <a:ext cx="548640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4400" b="1">
                <a:solidFill>
                  <a:schemeClr val="bg1"/>
                </a:solidFill>
              </a:rPr>
              <a:t>Dự án tiêu biểu</a:t>
            </a:r>
            <a:endParaRPr sz="4400"/>
          </a:p>
        </p:txBody>
      </p:sp>
      <p:sp>
        <p:nvSpPr>
          <p:cNvPr id="5" name="Text 0">
            <a:extLst xmlns:a="http://schemas.openxmlformats.org/drawingml/2006/main">
              <a:ext uri="{FF2B5EF4-FFF2-40B4-BE49-F238E27FC236}">
                <a16:creationId xmlns:a16="http://schemas.microsoft.com/office/drawing/2014/main" id="{FCE395CA-A895-4789-8E7C-74FA398D3E4D}"/>
              </a:ext>
            </a:extLst>
          </p:cNvPr>
          <p:cNvSpPr>
            <a:spLocks xmlns:a="http://schemas.openxmlformats.org/drawingml/2006/main" noGrp="1"/>
          </p:cNvSpPr>
          <p:nvPr>
            <p:ph type="body" idx="101" hasCustomPrompt="1"/>
          </p:nvPr>
        </p:nvSpPr>
        <p:spPr>
          <a:xfrm xmlns:a="http://schemas.openxmlformats.org/drawingml/2006/main">
            <a:off x="731520" y="4526280"/>
            <a:ext cx="5303520" cy="10058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1600">
                <a:solidFill>
                  <a:schemeClr val="accent6"/>
                </a:solidFill>
              </a:rPr>
              <a:t>Biệt thự, cao ốc, khách sạn, bệnh viện, nhà máy và công trình ở nước ngoài</a:t>
            </a:r>
            <a:endParaRPr sz="1600"/>
          </a:p>
        </p:txBody>
      </p:sp>
      <p:sp>
        <p:nvSpPr>
          <p:cNvPr id="6" name="Logo tile">
            <a:extLst xmlns:a="http://schemas.openxmlformats.org/drawingml/2006/main">
              <a:ext uri="{FF2B5EF4-FFF2-40B4-BE49-F238E27FC236}">
                <a16:creationId xmlns:a16="http://schemas.microsoft.com/office/drawing/2014/main" id="{2D39B6F5-8B16-4FD0-8575-F3B154B0CB36}"/>
              </a:ext>
            </a:extLst>
          </p:cNvPr>
          <p:cNvSpPr>
            <a:spLocks xmlns:a="http://schemas.openxmlformats.org/drawingml/2006/main" noGrp="1"/>
          </p:cNvSpPr>
          <p:nvPr/>
        </p:nvSpPr>
        <p:spPr>
          <a:xfrm xmlns:a="http://schemas.openxmlformats.org/drawingml/2006/main">
            <a:off x="731520" y="5806440"/>
            <a:ext cx="548640" cy="548640"/>
          </a:xfrm>
          <a:prstGeom xmlns:a="http://schemas.openxmlformats.org/drawingml/2006/main" prst="roundRect">
            <a:avLst>
              <a:gd name="adj" fmla="val 20000"/>
            </a:avLst>
          </a:prstGeom>
          <a:solidFill xmlns:a="http://schemas.openxmlformats.org/drawingml/2006/main">
            <a:schemeClr val="bg1"/>
          </a:solidFill>
        </p:spPr>
      </p:sp>
      <p:pic>
        <p:nvPicPr>
          <p:cNvPr id="14" name="Logo"/>
          <p:cNvPicPr>
            <a:picLocks xmlns:a="http://schemas.openxmlformats.org/drawingml/2006/main" noChangeAspect="1"/>
          </p:cNvPicPr>
          <p:nvPr/>
        </p:nvPicPr>
        <p:blipFill>
          <a:blip xmlns:r="http://schemas.openxmlformats.org/officeDocument/2006/relationships" xmlns:a="http://schemas.openxmlformats.org/drawingml/2006/main" r:embed="R4d35719a2c8f422b"/>
          <a:stretch xmlns:a="http://schemas.openxmlformats.org/drawingml/2006/main">
            <a:fillRect l="0" t="0" r="0" b="0"/>
          </a:stretch>
        </p:blipFill>
        <p:spPr>
          <a:xfrm xmlns:a="http://schemas.openxmlformats.org/drawingml/2006/main">
            <a:off x="780898" y="5873391"/>
            <a:ext cx="449885" cy="414738"/>
          </a:xfrm>
          <a:prstGeom xmlns:a="http://schemas.openxmlformats.org/drawingml/2006/main" prst="rect">
            <a:avLst/>
          </a:prstGeom>
        </p:spPr>
      </p:pic>
    </p:spTree>
    <p:extLst>
      <p:ext uri="{BB962C8B-B14F-4D97-AF65-F5344CB8AC3E}">
        <p14:creationId xmlns:p14="http://schemas.microsoft.com/office/powerpoint/2010/main" val="1158897555"/>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0D409D81-C134-4D0D-9808-EF297B997A4F}"/>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Cơ cấu dự án</a:t>
            </a:r>
            <a:endParaRPr sz="3400"/>
          </a:p>
        </p:txBody>
      </p:sp>
      <p:sp>
        <p:nvSpPr>
          <p:cNvPr id="3" name="Kicker">
            <a:extLst xmlns:a="http://schemas.openxmlformats.org/drawingml/2006/main">
              <a:ext uri="{FF2B5EF4-FFF2-40B4-BE49-F238E27FC236}">
                <a16:creationId xmlns:a16="http://schemas.microsoft.com/office/drawing/2014/main" id="{AF38F607-63C8-45C4-9C6F-D2DBBC0DFBD3}"/>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graphicFrame>
        <p:nvGraphicFramePr>
          <p:cNvPr id="30" name="Projects by sector chart"/>
          <p:cNvGraphicFramePr/>
          <p:nvPr/>
        </p:nvGraphicFramePr>
        <p:xfrm>
          <a:off xmlns:a="http://schemas.openxmlformats.org/drawingml/2006/main" x="548640" y="1600200"/>
          <a:ext xmlns:a="http://schemas.openxmlformats.org/drawingml/2006/main" cx="5943600" cy="4069080"/>
        </p:xfrm>
        <a:graphic xmlns:a="http://schemas.openxmlformats.org/drawingml/2006/main">
          <a:graphicData uri="http://schemas.openxmlformats.org/drawingml/2006/chart">
            <c:chart xmlns:r="http://schemas.openxmlformats.org/officeDocument/2006/relationships" xmlns:c="http://schemas.openxmlformats.org/drawingml/2006/chart" r:id="R9571f4c7677642b5"/>
          </a:graphicData>
        </a:graphic>
      </p:graphicFrame>
      <p:graphicFrame>
        <p:nvGraphicFramePr>
          <p:cNvPr id="31" name="Projects by service chart"/>
          <p:cNvGraphicFramePr/>
          <p:nvPr/>
        </p:nvGraphicFramePr>
        <p:xfrm>
          <a:off xmlns:a="http://schemas.openxmlformats.org/drawingml/2006/main" x="6766560" y="1600200"/>
          <a:ext xmlns:a="http://schemas.openxmlformats.org/drawingml/2006/main" cx="4876495" cy="4069080"/>
        </p:xfrm>
        <a:graphic xmlns:a="http://schemas.openxmlformats.org/drawingml/2006/main">
          <a:graphicData uri="http://schemas.openxmlformats.org/drawingml/2006/chart">
            <c:chart xmlns:r="http://schemas.openxmlformats.org/officeDocument/2006/relationships" xmlns:c="http://schemas.openxmlformats.org/drawingml/2006/chart" r:id="Re03e049144af470f"/>
          </a:graphicData>
        </a:graphic>
      </p:graphicFrame>
      <p:sp>
        <p:nvSpPr>
          <p:cNvPr id="6" name="Chart source">
            <a:extLst xmlns:a="http://schemas.openxmlformats.org/drawingml/2006/main">
              <a:ext uri="{FF2B5EF4-FFF2-40B4-BE49-F238E27FC236}">
                <a16:creationId xmlns:a16="http://schemas.microsoft.com/office/drawing/2014/main" id="{D39EB874-B5D0-49D8-A752-1DAF780440AB}"/>
              </a:ext>
            </a:extLst>
          </p:cNvPr>
          <p:cNvSpPr>
            <a:spLocks xmlns:a="http://schemas.openxmlformats.org/drawingml/2006/main" noGrp="1"/>
          </p:cNvSpPr>
          <p:nvPr/>
        </p:nvSpPr>
        <p:spPr>
          <a:xfrm xmlns:a="http://schemas.openxmlformats.org/drawingml/2006/main">
            <a:off x="548640" y="5760720"/>
            <a:ext cx="11094415"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chemeClr val="accent4"/>
                </a:solidFill>
              </a:rPr>
              <a:t>Số liệu tổng hợp từ danh sách 39 công trình tiêu biểu giai đoạn 2007–2025.</a:t>
            </a:r>
            <a:endParaRPr sz="1200"/>
          </a:p>
        </p:txBody>
      </p:sp>
      <p:sp>
        <p:nvSpPr>
          <p:cNvPr id="25" name="Slide Number Placeholder 0">
            <a:extLst xmlns:a="http://schemas.openxmlformats.org/drawingml/2006/main">
              <a:ext uri="{FF2B5EF4-FFF2-40B4-BE49-F238E27FC236}">
                <a16:creationId xmlns:a16="http://schemas.microsoft.com/office/drawing/2014/main" id="{C9D70009-6C06-4DB8-BAD6-48CCA9F9A8B1}"/>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19</a:t>
            </a:fld>
            <a:endParaRPr/>
          </a:p>
        </p:txBody>
      </p:sp>
    </p:spTree>
    <p:extLst>
      <p:ext uri="{BB962C8B-B14F-4D97-AF65-F5344CB8AC3E}">
        <p14:creationId xmlns:p14="http://schemas.microsoft.com/office/powerpoint/2010/main" val="89369875"/>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3B301D5C-B1A1-4B38-908D-BF26BEB8B998}"/>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Dự án theo giai đoạn và khách hàng tiêu biểu</a:t>
            </a:r>
            <a:endParaRPr sz="3400"/>
          </a:p>
        </p:txBody>
      </p:sp>
      <p:sp>
        <p:nvSpPr>
          <p:cNvPr id="3" name="Kicker">
            <a:extLst xmlns:a="http://schemas.openxmlformats.org/drawingml/2006/main">
              <a:ext uri="{FF2B5EF4-FFF2-40B4-BE49-F238E27FC236}">
                <a16:creationId xmlns:a16="http://schemas.microsoft.com/office/drawing/2014/main" id="{5A3BFF93-D881-4601-9409-53907A7D7F6B}"/>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graphicFrame>
        <p:nvGraphicFramePr>
          <p:cNvPr id="38" name="Projects by period chart"/>
          <p:cNvGraphicFramePr/>
          <p:nvPr/>
        </p:nvGraphicFramePr>
        <p:xfrm>
          <a:off xmlns:a="http://schemas.openxmlformats.org/drawingml/2006/main" x="548640" y="1600200"/>
          <a:ext xmlns:a="http://schemas.openxmlformats.org/drawingml/2006/main" cx="5486400" cy="4434840"/>
        </p:xfrm>
        <a:graphic xmlns:a="http://schemas.openxmlformats.org/drawingml/2006/main">
          <a:graphicData uri="http://schemas.openxmlformats.org/drawingml/2006/chart">
            <c:chart xmlns:r="http://schemas.openxmlformats.org/officeDocument/2006/relationships" xmlns:c="http://schemas.openxmlformats.org/drawingml/2006/chart" r:id="R6d8fdd7db5fb4a39"/>
          </a:graphicData>
        </a:graphic>
      </p:graphicFrame>
      <p:sp>
        <p:nvSpPr>
          <p:cNvPr id="5" name="Clients title">
            <a:extLst xmlns:a="http://schemas.openxmlformats.org/drawingml/2006/main">
              <a:ext uri="{FF2B5EF4-FFF2-40B4-BE49-F238E27FC236}">
                <a16:creationId xmlns:a16="http://schemas.microsoft.com/office/drawing/2014/main" id="{FA74CAE4-F906-44CA-8B48-42AAA0AEFC9B}"/>
              </a:ext>
            </a:extLst>
          </p:cNvPr>
          <p:cNvSpPr>
            <a:spLocks xmlns:a="http://schemas.openxmlformats.org/drawingml/2006/main" noGrp="1"/>
          </p:cNvSpPr>
          <p:nvPr/>
        </p:nvSpPr>
        <p:spPr>
          <a:xfrm xmlns:a="http://schemas.openxmlformats.org/drawingml/2006/main">
            <a:off x="6583680" y="1645920"/>
            <a:ext cx="5059375"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Khách hàng và đối tác tiêu biểu</a:t>
            </a:r>
            <a:endParaRPr sz="1600"/>
          </a:p>
        </p:txBody>
      </p:sp>
      <p:sp>
        <p:nvSpPr>
          <p:cNvPr id="6" name="Client chip 1">
            <a:extLst xmlns:a="http://schemas.openxmlformats.org/drawingml/2006/main">
              <a:ext uri="{FF2B5EF4-FFF2-40B4-BE49-F238E27FC236}">
                <a16:creationId xmlns:a16="http://schemas.microsoft.com/office/drawing/2014/main" id="{7F119EF9-B71C-4B9E-9BBD-95C45413942E}"/>
              </a:ext>
            </a:extLst>
          </p:cNvPr>
          <p:cNvSpPr>
            <a:spLocks xmlns:a="http://schemas.openxmlformats.org/drawingml/2006/main" noGrp="1"/>
          </p:cNvSpPr>
          <p:nvPr/>
        </p:nvSpPr>
        <p:spPr>
          <a:xfrm xmlns:a="http://schemas.openxmlformats.org/drawingml/2006/main">
            <a:off x="6583680" y="214884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7" name="Client 1">
            <a:extLst xmlns:a="http://schemas.openxmlformats.org/drawingml/2006/main">
              <a:ext uri="{FF2B5EF4-FFF2-40B4-BE49-F238E27FC236}">
                <a16:creationId xmlns:a16="http://schemas.microsoft.com/office/drawing/2014/main" id="{43D3841D-2705-4B87-8CAD-6153CFADBAA7}"/>
              </a:ext>
            </a:extLst>
          </p:cNvPr>
          <p:cNvSpPr>
            <a:spLocks xmlns:a="http://schemas.openxmlformats.org/drawingml/2006/main" noGrp="1"/>
          </p:cNvSpPr>
          <p:nvPr/>
        </p:nvSpPr>
        <p:spPr>
          <a:xfrm xmlns:a="http://schemas.openxmlformats.org/drawingml/2006/main">
            <a:off x="6583680" y="214884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Meinhardt Việt Nam</a:t>
            </a:r>
            <a:endParaRPr sz="1400"/>
          </a:p>
        </p:txBody>
      </p:sp>
      <p:sp>
        <p:nvSpPr>
          <p:cNvPr id="8" name="Client chip 2">
            <a:extLst xmlns:a="http://schemas.openxmlformats.org/drawingml/2006/main">
              <a:ext uri="{FF2B5EF4-FFF2-40B4-BE49-F238E27FC236}">
                <a16:creationId xmlns:a16="http://schemas.microsoft.com/office/drawing/2014/main" id="{04FCC6A9-1D36-49C6-83F8-75DA76F84BA7}"/>
              </a:ext>
            </a:extLst>
          </p:cNvPr>
          <p:cNvSpPr>
            <a:spLocks xmlns:a="http://schemas.openxmlformats.org/drawingml/2006/main" noGrp="1"/>
          </p:cNvSpPr>
          <p:nvPr/>
        </p:nvSpPr>
        <p:spPr>
          <a:xfrm xmlns:a="http://schemas.openxmlformats.org/drawingml/2006/main">
            <a:off x="9204808" y="214884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9" name="Client 2">
            <a:extLst xmlns:a="http://schemas.openxmlformats.org/drawingml/2006/main">
              <a:ext uri="{FF2B5EF4-FFF2-40B4-BE49-F238E27FC236}">
                <a16:creationId xmlns:a16="http://schemas.microsoft.com/office/drawing/2014/main" id="{5A55E35E-355B-489F-9307-AF66A13A1CDD}"/>
              </a:ext>
            </a:extLst>
          </p:cNvPr>
          <p:cNvSpPr>
            <a:spLocks xmlns:a="http://schemas.openxmlformats.org/drawingml/2006/main" noGrp="1"/>
          </p:cNvSpPr>
          <p:nvPr/>
        </p:nvSpPr>
        <p:spPr>
          <a:xfrm xmlns:a="http://schemas.openxmlformats.org/drawingml/2006/main">
            <a:off x="9204808" y="214884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CNIM Martin</a:t>
            </a:r>
            <a:endParaRPr sz="1400"/>
          </a:p>
        </p:txBody>
      </p:sp>
      <p:sp>
        <p:nvSpPr>
          <p:cNvPr id="10" name="Client chip 3">
            <a:extLst xmlns:a="http://schemas.openxmlformats.org/drawingml/2006/main">
              <a:ext uri="{FF2B5EF4-FFF2-40B4-BE49-F238E27FC236}">
                <a16:creationId xmlns:a16="http://schemas.microsoft.com/office/drawing/2014/main" id="{E08777E9-8337-46FC-9552-FF09A66B6D17}"/>
              </a:ext>
            </a:extLst>
          </p:cNvPr>
          <p:cNvSpPr>
            <a:spLocks xmlns:a="http://schemas.openxmlformats.org/drawingml/2006/main" noGrp="1"/>
          </p:cNvSpPr>
          <p:nvPr/>
        </p:nvSpPr>
        <p:spPr>
          <a:xfrm xmlns:a="http://schemas.openxmlformats.org/drawingml/2006/main">
            <a:off x="6583680" y="269748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11" name="Client 3">
            <a:extLst xmlns:a="http://schemas.openxmlformats.org/drawingml/2006/main">
              <a:ext uri="{FF2B5EF4-FFF2-40B4-BE49-F238E27FC236}">
                <a16:creationId xmlns:a16="http://schemas.microsoft.com/office/drawing/2014/main" id="{FDF1F9B6-671F-4DCB-A77A-107E6639A1BC}"/>
              </a:ext>
            </a:extLst>
          </p:cNvPr>
          <p:cNvSpPr>
            <a:spLocks xmlns:a="http://schemas.openxmlformats.org/drawingml/2006/main" noGrp="1"/>
          </p:cNvSpPr>
          <p:nvPr/>
        </p:nvSpPr>
        <p:spPr>
          <a:xfrm xmlns:a="http://schemas.openxmlformats.org/drawingml/2006/main">
            <a:off x="6583680" y="269748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BIWASE</a:t>
            </a:r>
            <a:endParaRPr sz="1400"/>
          </a:p>
        </p:txBody>
      </p:sp>
      <p:sp>
        <p:nvSpPr>
          <p:cNvPr id="12" name="Client chip 4">
            <a:extLst xmlns:a="http://schemas.openxmlformats.org/drawingml/2006/main">
              <a:ext uri="{FF2B5EF4-FFF2-40B4-BE49-F238E27FC236}">
                <a16:creationId xmlns:a16="http://schemas.microsoft.com/office/drawing/2014/main" id="{FED7FFA8-A1F7-496F-B08C-1868461C0E63}"/>
              </a:ext>
            </a:extLst>
          </p:cNvPr>
          <p:cNvSpPr>
            <a:spLocks xmlns:a="http://schemas.openxmlformats.org/drawingml/2006/main" noGrp="1"/>
          </p:cNvSpPr>
          <p:nvPr/>
        </p:nvSpPr>
        <p:spPr>
          <a:xfrm xmlns:a="http://schemas.openxmlformats.org/drawingml/2006/main">
            <a:off x="9204808" y="269748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13" name="Client 4">
            <a:extLst xmlns:a="http://schemas.openxmlformats.org/drawingml/2006/main">
              <a:ext uri="{FF2B5EF4-FFF2-40B4-BE49-F238E27FC236}">
                <a16:creationId xmlns:a16="http://schemas.microsoft.com/office/drawing/2014/main" id="{04920E2B-C6EB-4A6B-BF7E-B902D1E336A2}"/>
              </a:ext>
            </a:extLst>
          </p:cNvPr>
          <p:cNvSpPr>
            <a:spLocks xmlns:a="http://schemas.openxmlformats.org/drawingml/2006/main" noGrp="1"/>
          </p:cNvSpPr>
          <p:nvPr/>
        </p:nvSpPr>
        <p:spPr>
          <a:xfrm xmlns:a="http://schemas.openxmlformats.org/drawingml/2006/main">
            <a:off x="9204808" y="269748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Vietnam Land SSG</a:t>
            </a:r>
            <a:endParaRPr sz="1400"/>
          </a:p>
        </p:txBody>
      </p:sp>
      <p:sp>
        <p:nvSpPr>
          <p:cNvPr id="14" name="Client chip 5">
            <a:extLst xmlns:a="http://schemas.openxmlformats.org/drawingml/2006/main">
              <a:ext uri="{FF2B5EF4-FFF2-40B4-BE49-F238E27FC236}">
                <a16:creationId xmlns:a16="http://schemas.microsoft.com/office/drawing/2014/main" id="{2E3E6634-A87B-4A6F-94C1-9C71A46C976D}"/>
              </a:ext>
            </a:extLst>
          </p:cNvPr>
          <p:cNvSpPr>
            <a:spLocks xmlns:a="http://schemas.openxmlformats.org/drawingml/2006/main" noGrp="1"/>
          </p:cNvSpPr>
          <p:nvPr/>
        </p:nvSpPr>
        <p:spPr>
          <a:xfrm xmlns:a="http://schemas.openxmlformats.org/drawingml/2006/main">
            <a:off x="6583680" y="324612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15" name="Client 5">
            <a:extLst xmlns:a="http://schemas.openxmlformats.org/drawingml/2006/main">
              <a:ext uri="{FF2B5EF4-FFF2-40B4-BE49-F238E27FC236}">
                <a16:creationId xmlns:a16="http://schemas.microsoft.com/office/drawing/2014/main" id="{9734D3EE-553A-4A5F-A15F-5145986DD96C}"/>
              </a:ext>
            </a:extLst>
          </p:cNvPr>
          <p:cNvSpPr>
            <a:spLocks xmlns:a="http://schemas.openxmlformats.org/drawingml/2006/main" noGrp="1"/>
          </p:cNvSpPr>
          <p:nvPr/>
        </p:nvSpPr>
        <p:spPr>
          <a:xfrm xmlns:a="http://schemas.openxmlformats.org/drawingml/2006/main">
            <a:off x="6583680" y="324612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Công ty CP S.S.G</a:t>
            </a:r>
            <a:endParaRPr sz="1400"/>
          </a:p>
        </p:txBody>
      </p:sp>
      <p:sp>
        <p:nvSpPr>
          <p:cNvPr id="16" name="Client chip 6">
            <a:extLst xmlns:a="http://schemas.openxmlformats.org/drawingml/2006/main">
              <a:ext uri="{FF2B5EF4-FFF2-40B4-BE49-F238E27FC236}">
                <a16:creationId xmlns:a16="http://schemas.microsoft.com/office/drawing/2014/main" id="{53D3FCFC-CC70-4E48-86A4-CD504D5E4F80}"/>
              </a:ext>
            </a:extLst>
          </p:cNvPr>
          <p:cNvSpPr>
            <a:spLocks xmlns:a="http://schemas.openxmlformats.org/drawingml/2006/main" noGrp="1"/>
          </p:cNvSpPr>
          <p:nvPr/>
        </p:nvSpPr>
        <p:spPr>
          <a:xfrm xmlns:a="http://schemas.openxmlformats.org/drawingml/2006/main">
            <a:off x="9204808" y="324612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17" name="Client 6">
            <a:extLst xmlns:a="http://schemas.openxmlformats.org/drawingml/2006/main">
              <a:ext uri="{FF2B5EF4-FFF2-40B4-BE49-F238E27FC236}">
                <a16:creationId xmlns:a16="http://schemas.microsoft.com/office/drawing/2014/main" id="{B932F211-EA5B-4D41-84B6-152168A479A6}"/>
              </a:ext>
            </a:extLst>
          </p:cNvPr>
          <p:cNvSpPr>
            <a:spLocks xmlns:a="http://schemas.openxmlformats.org/drawingml/2006/main" noGrp="1"/>
          </p:cNvSpPr>
          <p:nvPr/>
        </p:nvSpPr>
        <p:spPr>
          <a:xfrm xmlns:a="http://schemas.openxmlformats.org/drawingml/2006/main">
            <a:off x="9204808" y="324612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M.E.I Việt Nam</a:t>
            </a:r>
            <a:endParaRPr sz="1400"/>
          </a:p>
        </p:txBody>
      </p:sp>
      <p:sp>
        <p:nvSpPr>
          <p:cNvPr id="18" name="Client chip 7">
            <a:extLst xmlns:a="http://schemas.openxmlformats.org/drawingml/2006/main">
              <a:ext uri="{FF2B5EF4-FFF2-40B4-BE49-F238E27FC236}">
                <a16:creationId xmlns:a16="http://schemas.microsoft.com/office/drawing/2014/main" id="{4B0D454B-A3BD-4D04-85B8-B24FE4DCAAE4}"/>
              </a:ext>
            </a:extLst>
          </p:cNvPr>
          <p:cNvSpPr>
            <a:spLocks xmlns:a="http://schemas.openxmlformats.org/drawingml/2006/main" noGrp="1"/>
          </p:cNvSpPr>
          <p:nvPr/>
        </p:nvSpPr>
        <p:spPr>
          <a:xfrm xmlns:a="http://schemas.openxmlformats.org/drawingml/2006/main">
            <a:off x="6583680" y="379476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19" name="Client 7">
            <a:extLst xmlns:a="http://schemas.openxmlformats.org/drawingml/2006/main">
              <a:ext uri="{FF2B5EF4-FFF2-40B4-BE49-F238E27FC236}">
                <a16:creationId xmlns:a16="http://schemas.microsoft.com/office/drawing/2014/main" id="{ABDB4D10-E034-490D-8471-6FD72670C6A3}"/>
              </a:ext>
            </a:extLst>
          </p:cNvPr>
          <p:cNvSpPr>
            <a:spLocks xmlns:a="http://schemas.openxmlformats.org/drawingml/2006/main" noGrp="1"/>
          </p:cNvSpPr>
          <p:nvPr/>
        </p:nvSpPr>
        <p:spPr>
          <a:xfrm xmlns:a="http://schemas.openxmlformats.org/drawingml/2006/main">
            <a:off x="6583680" y="379476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Squire Mech Việt Nam</a:t>
            </a:r>
            <a:endParaRPr sz="1400"/>
          </a:p>
        </p:txBody>
      </p:sp>
      <p:sp>
        <p:nvSpPr>
          <p:cNvPr id="20" name="Client chip 8">
            <a:extLst xmlns:a="http://schemas.openxmlformats.org/drawingml/2006/main">
              <a:ext uri="{FF2B5EF4-FFF2-40B4-BE49-F238E27FC236}">
                <a16:creationId xmlns:a16="http://schemas.microsoft.com/office/drawing/2014/main" id="{77507072-09BB-4420-B727-629E538D1854}"/>
              </a:ext>
            </a:extLst>
          </p:cNvPr>
          <p:cNvSpPr>
            <a:spLocks xmlns:a="http://schemas.openxmlformats.org/drawingml/2006/main" noGrp="1"/>
          </p:cNvSpPr>
          <p:nvPr/>
        </p:nvSpPr>
        <p:spPr>
          <a:xfrm xmlns:a="http://schemas.openxmlformats.org/drawingml/2006/main">
            <a:off x="9204808" y="379476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21" name="Client 8">
            <a:extLst xmlns:a="http://schemas.openxmlformats.org/drawingml/2006/main">
              <a:ext uri="{FF2B5EF4-FFF2-40B4-BE49-F238E27FC236}">
                <a16:creationId xmlns:a16="http://schemas.microsoft.com/office/drawing/2014/main" id="{D393948B-BED5-41EB-B553-F59C7DE0E274}"/>
              </a:ext>
            </a:extLst>
          </p:cNvPr>
          <p:cNvSpPr>
            <a:spLocks xmlns:a="http://schemas.openxmlformats.org/drawingml/2006/main" noGrp="1"/>
          </p:cNvSpPr>
          <p:nvPr/>
        </p:nvSpPr>
        <p:spPr>
          <a:xfrm xmlns:a="http://schemas.openxmlformats.org/drawingml/2006/main">
            <a:off x="9204808" y="379476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Bonway (BPS)</a:t>
            </a:r>
            <a:endParaRPr sz="1400"/>
          </a:p>
        </p:txBody>
      </p:sp>
      <p:sp>
        <p:nvSpPr>
          <p:cNvPr id="22" name="Client chip 9">
            <a:extLst xmlns:a="http://schemas.openxmlformats.org/drawingml/2006/main">
              <a:ext uri="{FF2B5EF4-FFF2-40B4-BE49-F238E27FC236}">
                <a16:creationId xmlns:a16="http://schemas.microsoft.com/office/drawing/2014/main" id="{4B92CD7F-CDCC-46F8-BBCE-67DEC55723A5}"/>
              </a:ext>
            </a:extLst>
          </p:cNvPr>
          <p:cNvSpPr>
            <a:spLocks xmlns:a="http://schemas.openxmlformats.org/drawingml/2006/main" noGrp="1"/>
          </p:cNvSpPr>
          <p:nvPr/>
        </p:nvSpPr>
        <p:spPr>
          <a:xfrm xmlns:a="http://schemas.openxmlformats.org/drawingml/2006/main">
            <a:off x="6583680" y="434340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23" name="Client 9">
            <a:extLst xmlns:a="http://schemas.openxmlformats.org/drawingml/2006/main">
              <a:ext uri="{FF2B5EF4-FFF2-40B4-BE49-F238E27FC236}">
                <a16:creationId xmlns:a16="http://schemas.microsoft.com/office/drawing/2014/main" id="{4A692647-DE3E-4DF2-B19B-80864A6B5D56}"/>
              </a:ext>
            </a:extLst>
          </p:cNvPr>
          <p:cNvSpPr>
            <a:spLocks xmlns:a="http://schemas.openxmlformats.org/drawingml/2006/main" noGrp="1"/>
          </p:cNvSpPr>
          <p:nvPr/>
        </p:nvSpPr>
        <p:spPr>
          <a:xfrm xmlns:a="http://schemas.openxmlformats.org/drawingml/2006/main">
            <a:off x="6583680" y="434340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ICIC</a:t>
            </a:r>
            <a:endParaRPr sz="1400"/>
          </a:p>
        </p:txBody>
      </p:sp>
      <p:sp>
        <p:nvSpPr>
          <p:cNvPr id="24" name="Client chip 10">
            <a:extLst xmlns:a="http://schemas.openxmlformats.org/drawingml/2006/main">
              <a:ext uri="{FF2B5EF4-FFF2-40B4-BE49-F238E27FC236}">
                <a16:creationId xmlns:a16="http://schemas.microsoft.com/office/drawing/2014/main" id="{64C3B666-A0F4-4FAA-9831-03F3111D003E}"/>
              </a:ext>
            </a:extLst>
          </p:cNvPr>
          <p:cNvSpPr>
            <a:spLocks xmlns:a="http://schemas.openxmlformats.org/drawingml/2006/main" noGrp="1"/>
          </p:cNvSpPr>
          <p:nvPr/>
        </p:nvSpPr>
        <p:spPr>
          <a:xfrm xmlns:a="http://schemas.openxmlformats.org/drawingml/2006/main">
            <a:off x="9204808" y="434340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25" name="Client 10">
            <a:extLst xmlns:a="http://schemas.openxmlformats.org/drawingml/2006/main">
              <a:ext uri="{FF2B5EF4-FFF2-40B4-BE49-F238E27FC236}">
                <a16:creationId xmlns:a16="http://schemas.microsoft.com/office/drawing/2014/main" id="{527B20B6-D2BF-4C2D-9B92-922B50E8FDE9}"/>
              </a:ext>
            </a:extLst>
          </p:cNvPr>
          <p:cNvSpPr>
            <a:spLocks xmlns:a="http://schemas.openxmlformats.org/drawingml/2006/main" noGrp="1"/>
          </p:cNvSpPr>
          <p:nvPr/>
        </p:nvSpPr>
        <p:spPr>
          <a:xfrm xmlns:a="http://schemas.openxmlformats.org/drawingml/2006/main">
            <a:off x="9204808" y="434340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Tập đoàn Thái Sơn</a:t>
            </a:r>
            <a:endParaRPr sz="1400"/>
          </a:p>
        </p:txBody>
      </p:sp>
      <p:sp>
        <p:nvSpPr>
          <p:cNvPr id="26" name="Client chip 11">
            <a:extLst xmlns:a="http://schemas.openxmlformats.org/drawingml/2006/main">
              <a:ext uri="{FF2B5EF4-FFF2-40B4-BE49-F238E27FC236}">
                <a16:creationId xmlns:a16="http://schemas.microsoft.com/office/drawing/2014/main" id="{94522051-062A-4E86-BC7B-B6F95BC10491}"/>
              </a:ext>
            </a:extLst>
          </p:cNvPr>
          <p:cNvSpPr>
            <a:spLocks xmlns:a="http://schemas.openxmlformats.org/drawingml/2006/main" noGrp="1"/>
          </p:cNvSpPr>
          <p:nvPr/>
        </p:nvSpPr>
        <p:spPr>
          <a:xfrm xmlns:a="http://schemas.openxmlformats.org/drawingml/2006/main">
            <a:off x="6583680" y="489204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27" name="Client 11">
            <a:extLst xmlns:a="http://schemas.openxmlformats.org/drawingml/2006/main">
              <a:ext uri="{FF2B5EF4-FFF2-40B4-BE49-F238E27FC236}">
                <a16:creationId xmlns:a16="http://schemas.microsoft.com/office/drawing/2014/main" id="{5688692C-D842-41A6-9BCF-EFF147BADFCC}"/>
              </a:ext>
            </a:extLst>
          </p:cNvPr>
          <p:cNvSpPr>
            <a:spLocks xmlns:a="http://schemas.openxmlformats.org/drawingml/2006/main" noGrp="1"/>
          </p:cNvSpPr>
          <p:nvPr/>
        </p:nvSpPr>
        <p:spPr>
          <a:xfrm xmlns:a="http://schemas.openxmlformats.org/drawingml/2006/main">
            <a:off x="6583680" y="489204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Cấp nước Nhà Bè</a:t>
            </a:r>
            <a:endParaRPr sz="1400"/>
          </a:p>
        </p:txBody>
      </p:sp>
      <p:sp>
        <p:nvSpPr>
          <p:cNvPr id="28" name="Client chip 12">
            <a:extLst xmlns:a="http://schemas.openxmlformats.org/drawingml/2006/main">
              <a:ext uri="{FF2B5EF4-FFF2-40B4-BE49-F238E27FC236}">
                <a16:creationId xmlns:a16="http://schemas.microsoft.com/office/drawing/2014/main" id="{AB5A5B78-8219-4399-BACA-1BE56E204E40}"/>
              </a:ext>
            </a:extLst>
          </p:cNvPr>
          <p:cNvSpPr>
            <a:spLocks xmlns:a="http://schemas.openxmlformats.org/drawingml/2006/main" noGrp="1"/>
          </p:cNvSpPr>
          <p:nvPr/>
        </p:nvSpPr>
        <p:spPr>
          <a:xfrm xmlns:a="http://schemas.openxmlformats.org/drawingml/2006/main">
            <a:off x="9204808" y="489204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29" name="Client 12">
            <a:extLst xmlns:a="http://schemas.openxmlformats.org/drawingml/2006/main">
              <a:ext uri="{FF2B5EF4-FFF2-40B4-BE49-F238E27FC236}">
                <a16:creationId xmlns:a16="http://schemas.microsoft.com/office/drawing/2014/main" id="{FEB2D6E9-F9EE-48B5-A79E-F8EC61EF967F}"/>
              </a:ext>
            </a:extLst>
          </p:cNvPr>
          <p:cNvSpPr>
            <a:spLocks xmlns:a="http://schemas.openxmlformats.org/drawingml/2006/main" noGrp="1"/>
          </p:cNvSpPr>
          <p:nvPr/>
        </p:nvSpPr>
        <p:spPr>
          <a:xfrm xmlns:a="http://schemas.openxmlformats.org/drawingml/2006/main">
            <a:off x="9204808" y="489204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Nước sạch Phú An</a:t>
            </a:r>
            <a:endParaRPr sz="1400"/>
          </a:p>
        </p:txBody>
      </p:sp>
      <p:sp>
        <p:nvSpPr>
          <p:cNvPr id="30" name="Client chip 13">
            <a:extLst xmlns:a="http://schemas.openxmlformats.org/drawingml/2006/main">
              <a:ext uri="{FF2B5EF4-FFF2-40B4-BE49-F238E27FC236}">
                <a16:creationId xmlns:a16="http://schemas.microsoft.com/office/drawing/2014/main" id="{FFA6B835-FCBE-405B-AD81-BBCD5953F63A}"/>
              </a:ext>
            </a:extLst>
          </p:cNvPr>
          <p:cNvSpPr>
            <a:spLocks xmlns:a="http://schemas.openxmlformats.org/drawingml/2006/main" noGrp="1"/>
          </p:cNvSpPr>
          <p:nvPr/>
        </p:nvSpPr>
        <p:spPr>
          <a:xfrm xmlns:a="http://schemas.openxmlformats.org/drawingml/2006/main">
            <a:off x="6583680" y="544068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31" name="Client 13">
            <a:extLst xmlns:a="http://schemas.openxmlformats.org/drawingml/2006/main">
              <a:ext uri="{FF2B5EF4-FFF2-40B4-BE49-F238E27FC236}">
                <a16:creationId xmlns:a16="http://schemas.microsoft.com/office/drawing/2014/main" id="{0180B789-AF7F-46E7-A78A-8036B8174F5D}"/>
              </a:ext>
            </a:extLst>
          </p:cNvPr>
          <p:cNvSpPr>
            <a:spLocks xmlns:a="http://schemas.openxmlformats.org/drawingml/2006/main" noGrp="1"/>
          </p:cNvSpPr>
          <p:nvPr/>
        </p:nvSpPr>
        <p:spPr>
          <a:xfrm xmlns:a="http://schemas.openxmlformats.org/drawingml/2006/main">
            <a:off x="6583680" y="544068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Đầu tư Liên Phương</a:t>
            </a:r>
            <a:endParaRPr sz="1400"/>
          </a:p>
        </p:txBody>
      </p:sp>
      <p:sp>
        <p:nvSpPr>
          <p:cNvPr id="32" name="Client chip 14">
            <a:extLst xmlns:a="http://schemas.openxmlformats.org/drawingml/2006/main">
              <a:ext uri="{FF2B5EF4-FFF2-40B4-BE49-F238E27FC236}">
                <a16:creationId xmlns:a16="http://schemas.microsoft.com/office/drawing/2014/main" id="{6ECD65FF-0285-45B5-A04F-35CDA85F4A37}"/>
              </a:ext>
            </a:extLst>
          </p:cNvPr>
          <p:cNvSpPr>
            <a:spLocks xmlns:a="http://schemas.openxmlformats.org/drawingml/2006/main" noGrp="1"/>
          </p:cNvSpPr>
          <p:nvPr/>
        </p:nvSpPr>
        <p:spPr>
          <a:xfrm xmlns:a="http://schemas.openxmlformats.org/drawingml/2006/main">
            <a:off x="9204808" y="5440680"/>
            <a:ext cx="2438248" cy="420624"/>
          </a:xfrm>
          <a:prstGeom xmlns:a="http://schemas.openxmlformats.org/drawingml/2006/main" prst="roundRect">
            <a:avLst>
              <a:gd name="adj" fmla="val 50000"/>
            </a:avLst>
          </a:prstGeom>
          <a:solidFill xmlns:a="http://schemas.openxmlformats.org/drawingml/2006/main">
            <a:schemeClr val="bg2"/>
          </a:solidFill>
          <a:ln xmlns:a="http://schemas.openxmlformats.org/drawingml/2006/main" w="12700">
            <a:solidFill>
              <a:schemeClr val="accent6"/>
            </a:solidFill>
            <a:prstDash val="solid"/>
          </a:ln>
        </p:spPr>
      </p:sp>
      <p:sp>
        <p:nvSpPr>
          <p:cNvPr id="33" name="Client 14">
            <a:extLst xmlns:a="http://schemas.openxmlformats.org/drawingml/2006/main">
              <a:ext uri="{FF2B5EF4-FFF2-40B4-BE49-F238E27FC236}">
                <a16:creationId xmlns:a16="http://schemas.microsoft.com/office/drawing/2014/main" id="{97F8F82B-0B24-4FD8-B54B-267497D103F1}"/>
              </a:ext>
            </a:extLst>
          </p:cNvPr>
          <p:cNvSpPr>
            <a:spLocks xmlns:a="http://schemas.openxmlformats.org/drawingml/2006/main" noGrp="1"/>
          </p:cNvSpPr>
          <p:nvPr/>
        </p:nvSpPr>
        <p:spPr>
          <a:xfrm xmlns:a="http://schemas.openxmlformats.org/drawingml/2006/main">
            <a:off x="9204808" y="5440680"/>
            <a:ext cx="2438248" cy="42062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b="1">
                <a:solidFill>
                  <a:schemeClr val="tx2"/>
                </a:solidFill>
              </a:rPr>
              <a:t>Khách sạn Việt Hàn</a:t>
            </a:r>
            <a:endParaRPr sz="1400"/>
          </a:p>
        </p:txBody>
      </p:sp>
      <p:sp>
        <p:nvSpPr>
          <p:cNvPr id="35" name="Slide Number Placeholder 0">
            <a:extLst xmlns:a="http://schemas.openxmlformats.org/drawingml/2006/main">
              <a:ext uri="{FF2B5EF4-FFF2-40B4-BE49-F238E27FC236}">
                <a16:creationId xmlns:a16="http://schemas.microsoft.com/office/drawing/2014/main" id="{4EEA982C-36D4-4064-9967-A26B3D964BE4}"/>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20</a:t>
            </a:fld>
            <a:endParaRPr/>
          </a:p>
        </p:txBody>
      </p:sp>
    </p:spTree>
    <p:extLst>
      <p:ext uri="{BB962C8B-B14F-4D97-AF65-F5344CB8AC3E}">
        <p14:creationId xmlns:p14="http://schemas.microsoft.com/office/powerpoint/2010/main" val="1251841813"/>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13E7E43B-D233-4FB1-BF66-65C869FE0262}"/>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Biệt thự và nhà ở cao cấp</a:t>
            </a:r>
            <a:endParaRPr sz="3400"/>
          </a:p>
        </p:txBody>
      </p:sp>
      <p:sp>
        <p:nvSpPr>
          <p:cNvPr id="3" name="Kicker">
            <a:extLst xmlns:a="http://schemas.openxmlformats.org/drawingml/2006/main">
              <a:ext uri="{FF2B5EF4-FFF2-40B4-BE49-F238E27FC236}">
                <a16:creationId xmlns:a16="http://schemas.microsoft.com/office/drawing/2014/main" id="{2D107D53-6385-4352-BC39-914884784D48}"/>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pic>
        <p:nvPicPr>
          <p:cNvPr id="31" name="Villa photo 1"/>
          <p:cNvPicPr>
            <a:picLocks xmlns:a="http://schemas.openxmlformats.org/drawingml/2006/main" noChangeAspect="1"/>
          </p:cNvPicPr>
          <p:nvPr/>
        </p:nvPicPr>
        <p:blipFill>
          <a:blip xmlns:r="http://schemas.openxmlformats.org/officeDocument/2006/relationships" xmlns:a="http://schemas.openxmlformats.org/drawingml/2006/main" r:embed="R10866bedc74342a5"/>
          <a:stretch xmlns:a="http://schemas.openxmlformats.org/drawingml/2006/main">
            <a:fillRect l="0" t="0" r="0" b="0"/>
          </a:stretch>
        </p:blipFill>
        <p:spPr>
          <a:xfrm xmlns:a="http://schemas.openxmlformats.org/drawingml/2006/main">
            <a:off x="548640" y="1600200"/>
            <a:ext cx="3515258" cy="2514600"/>
          </a:xfrm>
          <a:prstGeom xmlns:a="http://schemas.openxmlformats.org/drawingml/2006/main" prst="rect">
            <a:avLst/>
          </a:prstGeom>
        </p:spPr>
      </p:pic>
      <p:sp>
        <p:nvSpPr>
          <p:cNvPr id="5" name="Villa caption 1">
            <a:extLst xmlns:a="http://schemas.openxmlformats.org/drawingml/2006/main">
              <a:ext uri="{FF2B5EF4-FFF2-40B4-BE49-F238E27FC236}">
                <a16:creationId xmlns:a16="http://schemas.microsoft.com/office/drawing/2014/main" id="{4607AB9E-F598-43D6-B048-935DC7ADC0FD}"/>
              </a:ext>
            </a:extLst>
          </p:cNvPr>
          <p:cNvSpPr>
            <a:spLocks xmlns:a="http://schemas.openxmlformats.org/drawingml/2006/main" noGrp="1"/>
          </p:cNvSpPr>
          <p:nvPr/>
        </p:nvSpPr>
        <p:spPr>
          <a:xfrm xmlns:a="http://schemas.openxmlformats.org/drawingml/2006/main">
            <a:off x="548640" y="4251960"/>
            <a:ext cx="3515258"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600" b="1">
                <a:solidFill>
                  <a:schemeClr val="tx2"/>
                </a:solidFill>
              </a:rPr>
              <a:t>Biệt thự N.T.P, Quận 10</a:t>
            </a:r>
            <a:endParaRPr sz="1600"/>
          </a:p>
          <a:p xmlns:a="http://schemas.openxmlformats.org/drawingml/2006/main">
            <a:pPr marL="0" indent="0">
              <a:spcAft>
                <a:spcPts val="200"/>
              </a:spcAft>
              <a:buNone/>
            </a:pPr>
            <a:r>
              <a:rPr sz="1200" b="1">
                <a:solidFill>
                  <a:schemeClr val="accent1"/>
                </a:solidFill>
              </a:rPr>
              <a:t>Năm 2023. Khách hàng: Công ty TNHH N.T.P</a:t>
            </a:r>
            <a:endParaRPr sz="1600"/>
          </a:p>
          <a:p xmlns:a="http://schemas.openxmlformats.org/drawingml/2006/main">
            <a:pPr marL="0" indent="0">
              <a:spcAft>
                <a:spcPts val="200"/>
              </a:spcAft>
              <a:buNone/>
            </a:pPr>
            <a:r>
              <a:rPr sz="1400">
                <a:solidFill>
                  <a:schemeClr val="tx1"/>
                </a:solidFill>
              </a:rPr>
              <a:t>Thiết kế, cung cấp và lắp đặt hệ thống điều hòa không khí, thông gió</a:t>
            </a:r>
            <a:endParaRPr sz="1600"/>
          </a:p>
        </p:txBody>
      </p:sp>
      <p:pic>
        <p:nvPicPr>
          <p:cNvPr id="33" name="Villa photo 2"/>
          <p:cNvPicPr>
            <a:picLocks xmlns:a="http://schemas.openxmlformats.org/drawingml/2006/main" noChangeAspect="1"/>
          </p:cNvPicPr>
          <p:nvPr/>
        </p:nvPicPr>
        <p:blipFill>
          <a:blip xmlns:r="http://schemas.openxmlformats.org/officeDocument/2006/relationships" xmlns:a="http://schemas.openxmlformats.org/drawingml/2006/main" r:embed="R18a306377aaa4895"/>
          <a:stretch xmlns:a="http://schemas.openxmlformats.org/drawingml/2006/main">
            <a:fillRect l="0" t="0" r="0" b="0"/>
          </a:stretch>
        </p:blipFill>
        <p:spPr>
          <a:xfrm xmlns:a="http://schemas.openxmlformats.org/drawingml/2006/main">
            <a:off x="4338218" y="1600200"/>
            <a:ext cx="3515258" cy="2514600"/>
          </a:xfrm>
          <a:prstGeom xmlns:a="http://schemas.openxmlformats.org/drawingml/2006/main" prst="rect">
            <a:avLst/>
          </a:prstGeom>
        </p:spPr>
      </p:pic>
      <p:sp>
        <p:nvSpPr>
          <p:cNvPr id="7" name="Villa caption 2">
            <a:extLst xmlns:a="http://schemas.openxmlformats.org/drawingml/2006/main">
              <a:ext uri="{FF2B5EF4-FFF2-40B4-BE49-F238E27FC236}">
                <a16:creationId xmlns:a16="http://schemas.microsoft.com/office/drawing/2014/main" id="{CBE78E99-C7CF-43E8-AFD5-1F8385C37091}"/>
              </a:ext>
            </a:extLst>
          </p:cNvPr>
          <p:cNvSpPr>
            <a:spLocks xmlns:a="http://schemas.openxmlformats.org/drawingml/2006/main" noGrp="1"/>
          </p:cNvSpPr>
          <p:nvPr/>
        </p:nvSpPr>
        <p:spPr>
          <a:xfrm xmlns:a="http://schemas.openxmlformats.org/drawingml/2006/main">
            <a:off x="4338218" y="4251960"/>
            <a:ext cx="3515258"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600" b="1">
                <a:solidFill>
                  <a:schemeClr val="tx2"/>
                </a:solidFill>
              </a:rPr>
              <a:t>Biệt thự Sala, Thủ Thiêm</a:t>
            </a:r>
            <a:endParaRPr sz="1600"/>
          </a:p>
          <a:p xmlns:a="http://schemas.openxmlformats.org/drawingml/2006/main">
            <a:pPr marL="0" indent="0">
              <a:spcAft>
                <a:spcPts val="200"/>
              </a:spcAft>
              <a:buNone/>
            </a:pPr>
            <a:r>
              <a:rPr sz="1200" b="1">
                <a:solidFill>
                  <a:schemeClr val="accent1"/>
                </a:solidFill>
              </a:rPr>
              <a:t>Năm 2019. Khách hàng: Nội thất Kỷ Nguyên Xanh</a:t>
            </a:r>
            <a:endParaRPr sz="1600"/>
          </a:p>
          <a:p xmlns:a="http://schemas.openxmlformats.org/drawingml/2006/main">
            <a:pPr marL="0" indent="0">
              <a:spcAft>
                <a:spcPts val="200"/>
              </a:spcAft>
              <a:buNone/>
            </a:pPr>
            <a:r>
              <a:rPr sz="1400">
                <a:solidFill>
                  <a:schemeClr val="tx1"/>
                </a:solidFill>
              </a:rPr>
              <a:t>Thiết kế, cung cấp và lắp đặt hệ thống điều hòa, thông gió và hệ thống điện</a:t>
            </a:r>
            <a:endParaRPr sz="1600"/>
          </a:p>
        </p:txBody>
      </p:sp>
      <p:pic>
        <p:nvPicPr>
          <p:cNvPr id="35" name="Villa photo 3"/>
          <p:cNvPicPr>
            <a:picLocks xmlns:a="http://schemas.openxmlformats.org/drawingml/2006/main" noChangeAspect="1"/>
          </p:cNvPicPr>
          <p:nvPr/>
        </p:nvPicPr>
        <p:blipFill>
          <a:blip xmlns:r="http://schemas.openxmlformats.org/officeDocument/2006/relationships" xmlns:a="http://schemas.openxmlformats.org/drawingml/2006/main" r:embed="R87ed715b18d14462"/>
          <a:stretch xmlns:a="http://schemas.openxmlformats.org/drawingml/2006/main">
            <a:fillRect l="0" t="0" r="0" b="0"/>
          </a:stretch>
        </p:blipFill>
        <p:spPr>
          <a:xfrm xmlns:a="http://schemas.openxmlformats.org/drawingml/2006/main">
            <a:off x="8127797" y="1600200"/>
            <a:ext cx="3515258" cy="2514600"/>
          </a:xfrm>
          <a:prstGeom xmlns:a="http://schemas.openxmlformats.org/drawingml/2006/main" prst="rect">
            <a:avLst/>
          </a:prstGeom>
        </p:spPr>
      </p:pic>
      <p:sp>
        <p:nvSpPr>
          <p:cNvPr id="9" name="Villa caption 3">
            <a:extLst xmlns:a="http://schemas.openxmlformats.org/drawingml/2006/main">
              <a:ext uri="{FF2B5EF4-FFF2-40B4-BE49-F238E27FC236}">
                <a16:creationId xmlns:a16="http://schemas.microsoft.com/office/drawing/2014/main" id="{F96F8C69-B1C3-404A-980B-4D91CC75F521}"/>
              </a:ext>
            </a:extLst>
          </p:cNvPr>
          <p:cNvSpPr>
            <a:spLocks xmlns:a="http://schemas.openxmlformats.org/drawingml/2006/main" noGrp="1"/>
          </p:cNvSpPr>
          <p:nvPr/>
        </p:nvSpPr>
        <p:spPr>
          <a:xfrm xmlns:a="http://schemas.openxmlformats.org/drawingml/2006/main">
            <a:off x="8127797" y="4251960"/>
            <a:ext cx="3515258" cy="11887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600" b="1">
                <a:solidFill>
                  <a:schemeClr val="tx2"/>
                </a:solidFill>
              </a:rPr>
              <a:t>Biệt thự Lê Ngô Cát, Quận 3</a:t>
            </a:r>
            <a:endParaRPr sz="1600"/>
          </a:p>
          <a:p xmlns:a="http://schemas.openxmlformats.org/drawingml/2006/main">
            <a:pPr marL="0" indent="0">
              <a:spcAft>
                <a:spcPts val="200"/>
              </a:spcAft>
              <a:buNone/>
            </a:pPr>
            <a:r>
              <a:rPr sz="1200" b="1">
                <a:solidFill>
                  <a:schemeClr val="accent1"/>
                </a:solidFill>
              </a:rPr>
              <a:t>Năm 2015. Khách hàng: hộ kinh doanh cá thể</a:t>
            </a:r>
            <a:endParaRPr sz="1600"/>
          </a:p>
          <a:p xmlns:a="http://schemas.openxmlformats.org/drawingml/2006/main">
            <a:pPr marL="0" indent="0">
              <a:spcAft>
                <a:spcPts val="200"/>
              </a:spcAft>
              <a:buNone/>
            </a:pPr>
            <a:r>
              <a:rPr sz="1400">
                <a:solidFill>
                  <a:schemeClr val="tx1"/>
                </a:solidFill>
              </a:rPr>
              <a:t>Thiết kế, cung cấp và lắp đặt hệ thống điều hòa không khí VRV</a:t>
            </a:r>
            <a:endParaRPr sz="1600"/>
          </a:p>
        </p:txBody>
      </p:sp>
      <p:sp>
        <p:nvSpPr>
          <p:cNvPr id="10" name="Villa more">
            <a:extLst xmlns:a="http://schemas.openxmlformats.org/drawingml/2006/main">
              <a:ext uri="{FF2B5EF4-FFF2-40B4-BE49-F238E27FC236}">
                <a16:creationId xmlns:a16="http://schemas.microsoft.com/office/drawing/2014/main" id="{8AB2CAA4-ACB1-4B7B-A5ED-7A33E58E5B50}"/>
              </a:ext>
            </a:extLst>
          </p:cNvPr>
          <p:cNvSpPr>
            <a:spLocks xmlns:a="http://schemas.openxmlformats.org/drawingml/2006/main" noGrp="1"/>
          </p:cNvSpPr>
          <p:nvPr/>
        </p:nvSpPr>
        <p:spPr>
          <a:xfrm xmlns:a="http://schemas.openxmlformats.org/drawingml/2006/main">
            <a:off x="548640" y="5532120"/>
            <a:ext cx="11094415" cy="5029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00" b="1">
                <a:solidFill>
                  <a:schemeClr val="tx2"/>
                </a:solidFill>
              </a:rPr>
              <a:t>Các dự án khác: </a:t>
            </a:r>
            <a:r>
              <a:rPr sz="1300">
                <a:solidFill>
                  <a:schemeClr val="accent4"/>
                </a:solidFill>
              </a:rPr>
              <a:t>Nhà ở riêng lẻ tại Cát Lái, Tập đoàn Thái Sơn (2025); Biệt thự Hải Phòng, hệ thống M&amp;E (2013); Biệt thự Hà Nội, điều hòa và sưởi âm sàn (2014); Biệt thự Quận 7, Quận 9.</a:t>
            </a:r>
            <a:endParaRPr sz="1300"/>
          </a:p>
        </p:txBody>
      </p:sp>
      <p:sp>
        <p:nvSpPr>
          <p:cNvPr id="25" name="Slide Number Placeholder 0">
            <a:extLst xmlns:a="http://schemas.openxmlformats.org/drawingml/2006/main">
              <a:ext uri="{FF2B5EF4-FFF2-40B4-BE49-F238E27FC236}">
                <a16:creationId xmlns:a16="http://schemas.microsoft.com/office/drawing/2014/main" id="{5125001B-7242-4BFD-AB5E-08125C0CC02A}"/>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21</a:t>
            </a:fld>
            <a:endParaRPr/>
          </a:p>
        </p:txBody>
      </p:sp>
    </p:spTree>
    <p:extLst>
      <p:ext uri="{BB962C8B-B14F-4D97-AF65-F5344CB8AC3E}">
        <p14:creationId xmlns:p14="http://schemas.microsoft.com/office/powerpoint/2010/main" val="968796396"/>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B37F2852-19A3-4EE8-820F-DBD3EB8B4F2D}"/>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Căn hộ cao cấp và khu dân cư</a:t>
            </a:r>
            <a:endParaRPr sz="3400"/>
          </a:p>
        </p:txBody>
      </p:sp>
      <p:sp>
        <p:nvSpPr>
          <p:cNvPr id="3" name="Kicker">
            <a:extLst xmlns:a="http://schemas.openxmlformats.org/drawingml/2006/main">
              <a:ext uri="{FF2B5EF4-FFF2-40B4-BE49-F238E27FC236}">
                <a16:creationId xmlns:a16="http://schemas.microsoft.com/office/drawing/2014/main" id="{A57B8715-BC9D-45A7-AB23-6B129E7B109E}"/>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pic>
        <p:nvPicPr>
          <p:cNvPr id="31" name="Apartment photo main"/>
          <p:cNvPicPr>
            <a:picLocks xmlns:a="http://schemas.openxmlformats.org/drawingml/2006/main" noChangeAspect="1"/>
          </p:cNvPicPr>
          <p:nvPr/>
        </p:nvPicPr>
        <p:blipFill>
          <a:blip xmlns:r="http://schemas.openxmlformats.org/officeDocument/2006/relationships" xmlns:a="http://schemas.openxmlformats.org/drawingml/2006/main" r:embed="Rbd571180a1ff4b28"/>
          <a:stretch xmlns:a="http://schemas.openxmlformats.org/drawingml/2006/main">
            <a:fillRect l="0" t="0" r="0" b="0"/>
          </a:stretch>
        </p:blipFill>
        <p:spPr>
          <a:xfrm xmlns:a="http://schemas.openxmlformats.org/drawingml/2006/main">
            <a:off x="548640" y="1600200"/>
            <a:ext cx="5120640" cy="2926080"/>
          </a:xfrm>
          <a:prstGeom xmlns:a="http://schemas.openxmlformats.org/drawingml/2006/main" prst="rect">
            <a:avLst/>
          </a:prstGeom>
        </p:spPr>
      </p:pic>
      <p:pic>
        <p:nvPicPr>
          <p:cNvPr id="32" name="Apartment photo 2"/>
          <p:cNvPicPr>
            <a:picLocks xmlns:a="http://schemas.openxmlformats.org/drawingml/2006/main" noChangeAspect="1"/>
          </p:cNvPicPr>
          <p:nvPr/>
        </p:nvPicPr>
        <p:blipFill>
          <a:blip xmlns:r="http://schemas.openxmlformats.org/officeDocument/2006/relationships" xmlns:a="http://schemas.openxmlformats.org/drawingml/2006/main" r:embed="Rf5da0a576c074737"/>
          <a:stretch xmlns:a="http://schemas.openxmlformats.org/drawingml/2006/main">
            <a:fillRect l="0" t="0" r="0" b="0"/>
          </a:stretch>
        </p:blipFill>
        <p:spPr>
          <a:xfrm xmlns:a="http://schemas.openxmlformats.org/drawingml/2006/main">
            <a:off x="548640" y="4709160"/>
            <a:ext cx="2468880" cy="1325880"/>
          </a:xfrm>
          <a:prstGeom xmlns:a="http://schemas.openxmlformats.org/drawingml/2006/main" prst="rect">
            <a:avLst/>
          </a:prstGeom>
        </p:spPr>
      </p:pic>
      <p:pic>
        <p:nvPicPr>
          <p:cNvPr id="33" name="Apartment photo 3"/>
          <p:cNvPicPr>
            <a:picLocks xmlns:a="http://schemas.openxmlformats.org/drawingml/2006/main" noChangeAspect="1"/>
          </p:cNvPicPr>
          <p:nvPr/>
        </p:nvPicPr>
        <p:blipFill>
          <a:blip xmlns:r="http://schemas.openxmlformats.org/officeDocument/2006/relationships" xmlns:a="http://schemas.openxmlformats.org/drawingml/2006/main" r:embed="R0e801dbffeda4d9e"/>
          <a:stretch xmlns:a="http://schemas.openxmlformats.org/drawingml/2006/main">
            <a:fillRect l="0" t="0" r="0" b="0"/>
          </a:stretch>
        </p:blipFill>
        <p:spPr>
          <a:xfrm xmlns:a="http://schemas.openxmlformats.org/drawingml/2006/main">
            <a:off x="3200400" y="4709160"/>
            <a:ext cx="2468880" cy="1325880"/>
          </a:xfrm>
          <a:prstGeom xmlns:a="http://schemas.openxmlformats.org/drawingml/2006/main" prst="rect">
            <a:avLst/>
          </a:prstGeom>
        </p:spPr>
      </p:pic>
      <p:sp>
        <p:nvSpPr>
          <p:cNvPr id="7" name="Apartment dot 1">
            <a:extLst xmlns:a="http://schemas.openxmlformats.org/drawingml/2006/main">
              <a:ext uri="{FF2B5EF4-FFF2-40B4-BE49-F238E27FC236}">
                <a16:creationId xmlns:a16="http://schemas.microsoft.com/office/drawing/2014/main" id="{C670D57D-5A07-45D3-BA15-043BD937A1A6}"/>
              </a:ext>
            </a:extLst>
          </p:cNvPr>
          <p:cNvSpPr>
            <a:spLocks xmlns:a="http://schemas.openxmlformats.org/drawingml/2006/main" noGrp="1"/>
          </p:cNvSpPr>
          <p:nvPr/>
        </p:nvSpPr>
        <p:spPr>
          <a:xfrm xmlns:a="http://schemas.openxmlformats.org/drawingml/2006/main">
            <a:off x="5989320" y="1700784"/>
            <a:ext cx="146304" cy="146304"/>
          </a:xfrm>
          <a:prstGeom xmlns:a="http://schemas.openxmlformats.org/drawingml/2006/main" prst="ellipse">
            <a:avLst/>
          </a:prstGeom>
          <a:solidFill xmlns:a="http://schemas.openxmlformats.org/drawingml/2006/main">
            <a:schemeClr val="accent2"/>
          </a:solidFill>
        </p:spPr>
      </p:sp>
      <p:sp>
        <p:nvSpPr>
          <p:cNvPr id="8" name="Apartment 1">
            <a:extLst xmlns:a="http://schemas.openxmlformats.org/drawingml/2006/main">
              <a:ext uri="{FF2B5EF4-FFF2-40B4-BE49-F238E27FC236}">
                <a16:creationId xmlns:a16="http://schemas.microsoft.com/office/drawing/2014/main" id="{54E7DC41-5BE7-4716-B4E0-93A475258475}"/>
              </a:ext>
            </a:extLst>
          </p:cNvPr>
          <p:cNvSpPr>
            <a:spLocks xmlns:a="http://schemas.openxmlformats.org/drawingml/2006/main" noGrp="1"/>
          </p:cNvSpPr>
          <p:nvPr/>
        </p:nvSpPr>
        <p:spPr>
          <a:xfrm xmlns:a="http://schemas.openxmlformats.org/drawingml/2006/main">
            <a:off x="6309360" y="1600200"/>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Khu dân cư Đông Mekong, Khu 11B (2017)</a:t>
            </a:r>
            <a:endParaRPr sz="1500"/>
          </a:p>
          <a:p xmlns:a="http://schemas.openxmlformats.org/drawingml/2006/main">
            <a:pPr marL="0" indent="0">
              <a:buNone/>
            </a:pPr>
            <a:r>
              <a:rPr sz="1300">
                <a:solidFill>
                  <a:schemeClr val="accent4"/>
                </a:solidFill>
              </a:rPr>
              <a:t>Tư vấn thiết kế cơ sở, lập khái toán, thiết kế bản vẽ thi công MEP</a:t>
            </a:r>
            <a:endParaRPr sz="1500"/>
          </a:p>
        </p:txBody>
      </p:sp>
      <p:sp>
        <p:nvSpPr>
          <p:cNvPr id="9" name="Apartment dot 2">
            <a:extLst xmlns:a="http://schemas.openxmlformats.org/drawingml/2006/main">
              <a:ext uri="{FF2B5EF4-FFF2-40B4-BE49-F238E27FC236}">
                <a16:creationId xmlns:a16="http://schemas.microsoft.com/office/drawing/2014/main" id="{C02B0EF9-4DA4-40B0-A348-EF53044A8A9A}"/>
              </a:ext>
            </a:extLst>
          </p:cNvPr>
          <p:cNvSpPr>
            <a:spLocks xmlns:a="http://schemas.openxmlformats.org/drawingml/2006/main" noGrp="1"/>
          </p:cNvSpPr>
          <p:nvPr/>
        </p:nvSpPr>
        <p:spPr>
          <a:xfrm xmlns:a="http://schemas.openxmlformats.org/drawingml/2006/main">
            <a:off x="5989320" y="2334333"/>
            <a:ext cx="146304" cy="146304"/>
          </a:xfrm>
          <a:prstGeom xmlns:a="http://schemas.openxmlformats.org/drawingml/2006/main" prst="ellipse">
            <a:avLst/>
          </a:prstGeom>
          <a:solidFill xmlns:a="http://schemas.openxmlformats.org/drawingml/2006/main">
            <a:schemeClr val="accent2"/>
          </a:solidFill>
        </p:spPr>
      </p:sp>
      <p:sp>
        <p:nvSpPr>
          <p:cNvPr id="10" name="Apartment 2">
            <a:extLst xmlns:a="http://schemas.openxmlformats.org/drawingml/2006/main">
              <a:ext uri="{FF2B5EF4-FFF2-40B4-BE49-F238E27FC236}">
                <a16:creationId xmlns:a16="http://schemas.microsoft.com/office/drawing/2014/main" id="{7EF72151-1F62-40A0-808D-E02C19B9171D}"/>
              </a:ext>
            </a:extLst>
          </p:cNvPr>
          <p:cNvSpPr>
            <a:spLocks xmlns:a="http://schemas.openxmlformats.org/drawingml/2006/main" noGrp="1"/>
          </p:cNvSpPr>
          <p:nvPr/>
        </p:nvSpPr>
        <p:spPr>
          <a:xfrm xmlns:a="http://schemas.openxmlformats.org/drawingml/2006/main">
            <a:off x="6309360" y="2233749"/>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Saigon Pearl 2 và 2B (2010–2011)</a:t>
            </a:r>
            <a:endParaRPr sz="1500"/>
          </a:p>
          <a:p xmlns:a="http://schemas.openxmlformats.org/drawingml/2006/main">
            <a:pPr marL="0" indent="0">
              <a:buNone/>
            </a:pPr>
            <a:r>
              <a:rPr sz="1300">
                <a:solidFill>
                  <a:schemeClr val="accent4"/>
                </a:solidFill>
              </a:rPr>
              <a:t>Thiết kế MEP: điều hòa, cấp thoát nước, khí đốt, điện</a:t>
            </a:r>
            <a:endParaRPr sz="1500"/>
          </a:p>
        </p:txBody>
      </p:sp>
      <p:sp>
        <p:nvSpPr>
          <p:cNvPr id="11" name="Apartment dot 3">
            <a:extLst xmlns:a="http://schemas.openxmlformats.org/drawingml/2006/main">
              <a:ext uri="{FF2B5EF4-FFF2-40B4-BE49-F238E27FC236}">
                <a16:creationId xmlns:a16="http://schemas.microsoft.com/office/drawing/2014/main" id="{2812F16C-81DD-45BE-8E06-56D11563F156}"/>
              </a:ext>
            </a:extLst>
          </p:cNvPr>
          <p:cNvSpPr>
            <a:spLocks xmlns:a="http://schemas.openxmlformats.org/drawingml/2006/main" noGrp="1"/>
          </p:cNvSpPr>
          <p:nvPr/>
        </p:nvSpPr>
        <p:spPr>
          <a:xfrm xmlns:a="http://schemas.openxmlformats.org/drawingml/2006/main">
            <a:off x="5989320" y="2967881"/>
            <a:ext cx="146304" cy="146304"/>
          </a:xfrm>
          <a:prstGeom xmlns:a="http://schemas.openxmlformats.org/drawingml/2006/main" prst="ellipse">
            <a:avLst/>
          </a:prstGeom>
          <a:solidFill xmlns:a="http://schemas.openxmlformats.org/drawingml/2006/main">
            <a:schemeClr val="accent2"/>
          </a:solidFill>
        </p:spPr>
      </p:sp>
      <p:sp>
        <p:nvSpPr>
          <p:cNvPr id="12" name="Apartment 3">
            <a:extLst xmlns:a="http://schemas.openxmlformats.org/drawingml/2006/main">
              <a:ext uri="{FF2B5EF4-FFF2-40B4-BE49-F238E27FC236}">
                <a16:creationId xmlns:a16="http://schemas.microsoft.com/office/drawing/2014/main" id="{B78F3DCE-6705-47BD-A9C5-720E0FF98D6E}"/>
              </a:ext>
            </a:extLst>
          </p:cNvPr>
          <p:cNvSpPr>
            <a:spLocks xmlns:a="http://schemas.openxmlformats.org/drawingml/2006/main" noGrp="1"/>
          </p:cNvSpPr>
          <p:nvPr/>
        </p:nvSpPr>
        <p:spPr>
          <a:xfrm xmlns:a="http://schemas.openxmlformats.org/drawingml/2006/main">
            <a:off x="6309360" y="2867297"/>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Saigon Pearl 3A (2015)</a:t>
            </a:r>
            <a:endParaRPr sz="1500"/>
          </a:p>
          <a:p xmlns:a="http://schemas.openxmlformats.org/drawingml/2006/main">
            <a:pPr marL="0" indent="0">
              <a:buNone/>
            </a:pPr>
            <a:r>
              <a:rPr sz="1300">
                <a:solidFill>
                  <a:schemeClr val="accent4"/>
                </a:solidFill>
              </a:rPr>
              <a:t>Giám sát thi công hệ thống MEP</a:t>
            </a:r>
            <a:endParaRPr sz="1500"/>
          </a:p>
        </p:txBody>
      </p:sp>
      <p:sp>
        <p:nvSpPr>
          <p:cNvPr id="13" name="Apartment dot 4">
            <a:extLst xmlns:a="http://schemas.openxmlformats.org/drawingml/2006/main">
              <a:ext uri="{FF2B5EF4-FFF2-40B4-BE49-F238E27FC236}">
                <a16:creationId xmlns:a16="http://schemas.microsoft.com/office/drawing/2014/main" id="{65245A04-B151-40ED-9BEA-A81781922F87}"/>
              </a:ext>
            </a:extLst>
          </p:cNvPr>
          <p:cNvSpPr>
            <a:spLocks xmlns:a="http://schemas.openxmlformats.org/drawingml/2006/main" noGrp="1"/>
          </p:cNvSpPr>
          <p:nvPr/>
        </p:nvSpPr>
        <p:spPr>
          <a:xfrm xmlns:a="http://schemas.openxmlformats.org/drawingml/2006/main">
            <a:off x="5989320" y="3601430"/>
            <a:ext cx="146304" cy="146304"/>
          </a:xfrm>
          <a:prstGeom xmlns:a="http://schemas.openxmlformats.org/drawingml/2006/main" prst="ellipse">
            <a:avLst/>
          </a:prstGeom>
          <a:solidFill xmlns:a="http://schemas.openxmlformats.org/drawingml/2006/main">
            <a:schemeClr val="accent2"/>
          </a:solidFill>
        </p:spPr>
      </p:sp>
      <p:sp>
        <p:nvSpPr>
          <p:cNvPr id="14" name="Apartment 4">
            <a:extLst xmlns:a="http://schemas.openxmlformats.org/drawingml/2006/main">
              <a:ext uri="{FF2B5EF4-FFF2-40B4-BE49-F238E27FC236}">
                <a16:creationId xmlns:a16="http://schemas.microsoft.com/office/drawing/2014/main" id="{450C5ACE-CEF5-40DE-BAE1-A07F9E74880C}"/>
              </a:ext>
            </a:extLst>
          </p:cNvPr>
          <p:cNvSpPr>
            <a:spLocks xmlns:a="http://schemas.openxmlformats.org/drawingml/2006/main" noGrp="1"/>
          </p:cNvSpPr>
          <p:nvPr/>
        </p:nvSpPr>
        <p:spPr>
          <a:xfrm xmlns:a="http://schemas.openxmlformats.org/drawingml/2006/main">
            <a:off x="6309360" y="3500846"/>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Đảo Kim Cương, Khu B (2012)</a:t>
            </a:r>
            <a:endParaRPr sz="1500"/>
          </a:p>
          <a:p xmlns:a="http://schemas.openxmlformats.org/drawingml/2006/main">
            <a:pPr marL="0" indent="0">
              <a:buNone/>
            </a:pPr>
            <a:r>
              <a:rPr sz="1300">
                <a:solidFill>
                  <a:schemeClr val="accent4"/>
                </a:solidFill>
              </a:rPr>
              <a:t>Thiết kế MEP, duyệt vật tư thiết bị, giám sát lắp đặt</a:t>
            </a:r>
            <a:endParaRPr sz="1500"/>
          </a:p>
        </p:txBody>
      </p:sp>
      <p:sp>
        <p:nvSpPr>
          <p:cNvPr id="15" name="Apartment dot 5">
            <a:extLst xmlns:a="http://schemas.openxmlformats.org/drawingml/2006/main">
              <a:ext uri="{FF2B5EF4-FFF2-40B4-BE49-F238E27FC236}">
                <a16:creationId xmlns:a16="http://schemas.microsoft.com/office/drawing/2014/main" id="{0AEE72A8-2617-4A13-9DAF-A189F0678854}"/>
              </a:ext>
            </a:extLst>
          </p:cNvPr>
          <p:cNvSpPr>
            <a:spLocks xmlns:a="http://schemas.openxmlformats.org/drawingml/2006/main" noGrp="1"/>
          </p:cNvSpPr>
          <p:nvPr/>
        </p:nvSpPr>
        <p:spPr>
          <a:xfrm xmlns:a="http://schemas.openxmlformats.org/drawingml/2006/main">
            <a:off x="5989320" y="4234978"/>
            <a:ext cx="146304" cy="146304"/>
          </a:xfrm>
          <a:prstGeom xmlns:a="http://schemas.openxmlformats.org/drawingml/2006/main" prst="ellipse">
            <a:avLst/>
          </a:prstGeom>
          <a:solidFill xmlns:a="http://schemas.openxmlformats.org/drawingml/2006/main">
            <a:schemeClr val="accent2"/>
          </a:solidFill>
        </p:spPr>
      </p:sp>
      <p:sp>
        <p:nvSpPr>
          <p:cNvPr id="16" name="Apartment 5">
            <a:extLst xmlns:a="http://schemas.openxmlformats.org/drawingml/2006/main">
              <a:ext uri="{FF2B5EF4-FFF2-40B4-BE49-F238E27FC236}">
                <a16:creationId xmlns:a16="http://schemas.microsoft.com/office/drawing/2014/main" id="{F6CA8C2E-B99E-47D3-99DE-3C092CB19534}"/>
              </a:ext>
            </a:extLst>
          </p:cNvPr>
          <p:cNvSpPr>
            <a:spLocks xmlns:a="http://schemas.openxmlformats.org/drawingml/2006/main" noGrp="1"/>
          </p:cNvSpPr>
          <p:nvPr/>
        </p:nvSpPr>
        <p:spPr>
          <a:xfrm xmlns:a="http://schemas.openxmlformats.org/drawingml/2006/main">
            <a:off x="6309360" y="4134394"/>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1330 căn hộ, Khu đô thị mới Thủ Thiêm (2015)</a:t>
            </a:r>
            <a:endParaRPr sz="1500"/>
          </a:p>
          <a:p xmlns:a="http://schemas.openxmlformats.org/drawingml/2006/main">
            <a:pPr marL="0" indent="0">
              <a:buNone/>
            </a:pPr>
            <a:r>
              <a:rPr sz="1300">
                <a:solidFill>
                  <a:schemeClr val="accent4"/>
                </a:solidFill>
              </a:rPr>
              <a:t>Tư vấn thiết kế hệ thống cơ điện</a:t>
            </a:r>
            <a:endParaRPr sz="1500"/>
          </a:p>
        </p:txBody>
      </p:sp>
      <p:sp>
        <p:nvSpPr>
          <p:cNvPr id="17" name="Apartment dot 6">
            <a:extLst xmlns:a="http://schemas.openxmlformats.org/drawingml/2006/main">
              <a:ext uri="{FF2B5EF4-FFF2-40B4-BE49-F238E27FC236}">
                <a16:creationId xmlns:a16="http://schemas.microsoft.com/office/drawing/2014/main" id="{732E7758-8444-4787-9B2D-32C443B0A637}"/>
              </a:ext>
            </a:extLst>
          </p:cNvPr>
          <p:cNvSpPr>
            <a:spLocks xmlns:a="http://schemas.openxmlformats.org/drawingml/2006/main" noGrp="1"/>
          </p:cNvSpPr>
          <p:nvPr/>
        </p:nvSpPr>
        <p:spPr>
          <a:xfrm xmlns:a="http://schemas.openxmlformats.org/drawingml/2006/main">
            <a:off x="5989320" y="4868527"/>
            <a:ext cx="146304" cy="146304"/>
          </a:xfrm>
          <a:prstGeom xmlns:a="http://schemas.openxmlformats.org/drawingml/2006/main" prst="ellipse">
            <a:avLst/>
          </a:prstGeom>
          <a:solidFill xmlns:a="http://schemas.openxmlformats.org/drawingml/2006/main">
            <a:schemeClr val="accent2"/>
          </a:solidFill>
        </p:spPr>
      </p:sp>
      <p:sp>
        <p:nvSpPr>
          <p:cNvPr id="18" name="Apartment 6">
            <a:extLst xmlns:a="http://schemas.openxmlformats.org/drawingml/2006/main">
              <a:ext uri="{FF2B5EF4-FFF2-40B4-BE49-F238E27FC236}">
                <a16:creationId xmlns:a16="http://schemas.microsoft.com/office/drawing/2014/main" id="{C4B3B011-AE7D-41A9-8938-E68E6D00F183}"/>
              </a:ext>
            </a:extLst>
          </p:cNvPr>
          <p:cNvSpPr>
            <a:spLocks xmlns:a="http://schemas.openxmlformats.org/drawingml/2006/main" noGrp="1"/>
          </p:cNvSpPr>
          <p:nvPr/>
        </p:nvSpPr>
        <p:spPr>
          <a:xfrm xmlns:a="http://schemas.openxmlformats.org/drawingml/2006/main">
            <a:off x="6309360" y="4767943"/>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Khu dân cư Regency Park, Quận 2 (2008–2009)</a:t>
            </a:r>
            <a:endParaRPr sz="1500"/>
          </a:p>
          <a:p xmlns:a="http://schemas.openxmlformats.org/drawingml/2006/main">
            <a:pPr marL="0" indent="0">
              <a:buNone/>
            </a:pPr>
            <a:r>
              <a:rPr sz="1300">
                <a:solidFill>
                  <a:schemeClr val="accent4"/>
                </a:solidFill>
              </a:rPr>
              <a:t>Thiết kế hệ thống M&amp;E</a:t>
            </a:r>
            <a:endParaRPr sz="1500"/>
          </a:p>
        </p:txBody>
      </p:sp>
      <p:sp>
        <p:nvSpPr>
          <p:cNvPr id="19" name="Apartment dot 7">
            <a:extLst xmlns:a="http://schemas.openxmlformats.org/drawingml/2006/main">
              <a:ext uri="{FF2B5EF4-FFF2-40B4-BE49-F238E27FC236}">
                <a16:creationId xmlns:a16="http://schemas.microsoft.com/office/drawing/2014/main" id="{D7314756-A37B-4028-8075-DDD03E8C8F32}"/>
              </a:ext>
            </a:extLst>
          </p:cNvPr>
          <p:cNvSpPr>
            <a:spLocks xmlns:a="http://schemas.openxmlformats.org/drawingml/2006/main" noGrp="1"/>
          </p:cNvSpPr>
          <p:nvPr/>
        </p:nvSpPr>
        <p:spPr>
          <a:xfrm xmlns:a="http://schemas.openxmlformats.org/drawingml/2006/main">
            <a:off x="5989320" y="5502075"/>
            <a:ext cx="146304" cy="146304"/>
          </a:xfrm>
          <a:prstGeom xmlns:a="http://schemas.openxmlformats.org/drawingml/2006/main" prst="ellipse">
            <a:avLst/>
          </a:prstGeom>
          <a:solidFill xmlns:a="http://schemas.openxmlformats.org/drawingml/2006/main">
            <a:schemeClr val="accent2"/>
          </a:solidFill>
        </p:spPr>
      </p:sp>
      <p:sp>
        <p:nvSpPr>
          <p:cNvPr id="20" name="Apartment 7">
            <a:extLst xmlns:a="http://schemas.openxmlformats.org/drawingml/2006/main">
              <a:ext uri="{FF2B5EF4-FFF2-40B4-BE49-F238E27FC236}">
                <a16:creationId xmlns:a16="http://schemas.microsoft.com/office/drawing/2014/main" id="{5CC87F7F-C52D-41E3-A081-BE6B5CA6192E}"/>
              </a:ext>
            </a:extLst>
          </p:cNvPr>
          <p:cNvSpPr>
            <a:spLocks xmlns:a="http://schemas.openxmlformats.org/drawingml/2006/main" noGrp="1"/>
          </p:cNvSpPr>
          <p:nvPr/>
        </p:nvSpPr>
        <p:spPr>
          <a:xfrm xmlns:a="http://schemas.openxmlformats.org/drawingml/2006/main">
            <a:off x="6309360" y="5401491"/>
            <a:ext cx="5333695" cy="633549"/>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Cao ốc Phước Kiểng, Nhà Bè (2008)</a:t>
            </a:r>
            <a:endParaRPr sz="1500"/>
          </a:p>
          <a:p xmlns:a="http://schemas.openxmlformats.org/drawingml/2006/main">
            <a:pPr marL="0" indent="0">
              <a:buNone/>
            </a:pPr>
            <a:r>
              <a:rPr sz="1300">
                <a:solidFill>
                  <a:schemeClr val="accent4"/>
                </a:solidFill>
              </a:rPr>
              <a:t>Thiết kế MEP giai đoạn bản vẽ thi công</a:t>
            </a:r>
            <a:endParaRPr sz="1500"/>
          </a:p>
        </p:txBody>
      </p:sp>
      <p:sp>
        <p:nvSpPr>
          <p:cNvPr id="25" name="Slide Number Placeholder 0">
            <a:extLst xmlns:a="http://schemas.openxmlformats.org/drawingml/2006/main">
              <a:ext uri="{FF2B5EF4-FFF2-40B4-BE49-F238E27FC236}">
                <a16:creationId xmlns:a16="http://schemas.microsoft.com/office/drawing/2014/main" id="{55BF9D3E-5B6E-4382-A4C1-9FFAD85CB874}"/>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22</a:t>
            </a:fld>
            <a:endParaRPr/>
          </a:p>
        </p:txBody>
      </p:sp>
    </p:spTree>
    <p:extLst>
      <p:ext uri="{BB962C8B-B14F-4D97-AF65-F5344CB8AC3E}">
        <p14:creationId xmlns:p14="http://schemas.microsoft.com/office/powerpoint/2010/main" val="1303771772"/>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F1AB8680-ACD4-43CF-A582-EA43E0E693C1}"/>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Tòa nhà văn phòng và thương mại</a:t>
            </a:r>
            <a:endParaRPr sz="3400"/>
          </a:p>
        </p:txBody>
      </p:sp>
      <p:sp>
        <p:nvSpPr>
          <p:cNvPr id="3" name="Kicker">
            <a:extLst xmlns:a="http://schemas.openxmlformats.org/drawingml/2006/main">
              <a:ext uri="{FF2B5EF4-FFF2-40B4-BE49-F238E27FC236}">
                <a16:creationId xmlns:a16="http://schemas.microsoft.com/office/drawing/2014/main" id="{946E1B69-4DDF-4E42-9480-55860C5C1D86}"/>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pic>
        <p:nvPicPr>
          <p:cNvPr id="31" name="Office photo main"/>
          <p:cNvPicPr>
            <a:picLocks xmlns:a="http://schemas.openxmlformats.org/drawingml/2006/main" noChangeAspect="1"/>
          </p:cNvPicPr>
          <p:nvPr/>
        </p:nvPicPr>
        <p:blipFill>
          <a:blip xmlns:r="http://schemas.openxmlformats.org/officeDocument/2006/relationships" xmlns:a="http://schemas.openxmlformats.org/drawingml/2006/main" r:embed="R13f63c00834246f1"/>
          <a:stretch xmlns:a="http://schemas.openxmlformats.org/drawingml/2006/main">
            <a:fillRect l="0" t="0" r="0" b="0"/>
          </a:stretch>
        </p:blipFill>
        <p:spPr>
          <a:xfrm xmlns:a="http://schemas.openxmlformats.org/drawingml/2006/main">
            <a:off x="548640" y="1600200"/>
            <a:ext cx="4937760" cy="2743200"/>
          </a:xfrm>
          <a:prstGeom xmlns:a="http://schemas.openxmlformats.org/drawingml/2006/main" prst="rect">
            <a:avLst/>
          </a:prstGeom>
        </p:spPr>
      </p:pic>
      <p:pic>
        <p:nvPicPr>
          <p:cNvPr id="32" name="Office photo 2"/>
          <p:cNvPicPr>
            <a:picLocks xmlns:a="http://schemas.openxmlformats.org/drawingml/2006/main" noChangeAspect="1"/>
          </p:cNvPicPr>
          <p:nvPr/>
        </p:nvPicPr>
        <p:blipFill>
          <a:blip xmlns:r="http://schemas.openxmlformats.org/officeDocument/2006/relationships" xmlns:a="http://schemas.openxmlformats.org/drawingml/2006/main" r:embed="Rd1744c0c16ff4fa0"/>
          <a:stretch xmlns:a="http://schemas.openxmlformats.org/drawingml/2006/main">
            <a:fillRect l="0" t="0" r="0" b="0"/>
          </a:stretch>
        </p:blipFill>
        <p:spPr>
          <a:xfrm xmlns:a="http://schemas.openxmlformats.org/drawingml/2006/main">
            <a:off x="548640" y="4572000"/>
            <a:ext cx="2377440" cy="1463040"/>
          </a:xfrm>
          <a:prstGeom xmlns:a="http://schemas.openxmlformats.org/drawingml/2006/main" prst="rect">
            <a:avLst/>
          </a:prstGeom>
        </p:spPr>
      </p:pic>
      <p:pic>
        <p:nvPicPr>
          <p:cNvPr id="33" name="Office photo 3"/>
          <p:cNvPicPr>
            <a:picLocks xmlns:a="http://schemas.openxmlformats.org/drawingml/2006/main" noChangeAspect="1"/>
          </p:cNvPicPr>
          <p:nvPr/>
        </p:nvPicPr>
        <p:blipFill>
          <a:blip xmlns:r="http://schemas.openxmlformats.org/officeDocument/2006/relationships" xmlns:a="http://schemas.openxmlformats.org/drawingml/2006/main" r:embed="Rda4f2b22db5d4656"/>
          <a:stretch xmlns:a="http://schemas.openxmlformats.org/drawingml/2006/main">
            <a:fillRect l="0" t="0" r="0" b="0"/>
          </a:stretch>
        </p:blipFill>
        <p:spPr>
          <a:xfrm xmlns:a="http://schemas.openxmlformats.org/drawingml/2006/main">
            <a:off x="3108960" y="4572000"/>
            <a:ext cx="2377440" cy="1463040"/>
          </a:xfrm>
          <a:prstGeom xmlns:a="http://schemas.openxmlformats.org/drawingml/2006/main" prst="rect">
            <a:avLst/>
          </a:prstGeom>
        </p:spPr>
      </p:pic>
      <p:sp>
        <p:nvSpPr>
          <p:cNvPr id="7" name="Office dot 1">
            <a:extLst xmlns:a="http://schemas.openxmlformats.org/drawingml/2006/main">
              <a:ext uri="{FF2B5EF4-FFF2-40B4-BE49-F238E27FC236}">
                <a16:creationId xmlns:a16="http://schemas.microsoft.com/office/drawing/2014/main" id="{09CC2EC5-DF09-448F-942B-707819E442FA}"/>
              </a:ext>
            </a:extLst>
          </p:cNvPr>
          <p:cNvSpPr>
            <a:spLocks xmlns:a="http://schemas.openxmlformats.org/drawingml/2006/main" noGrp="1"/>
          </p:cNvSpPr>
          <p:nvPr/>
        </p:nvSpPr>
        <p:spPr>
          <a:xfrm xmlns:a="http://schemas.openxmlformats.org/drawingml/2006/main">
            <a:off x="5852160" y="1700784"/>
            <a:ext cx="146304" cy="146304"/>
          </a:xfrm>
          <a:prstGeom xmlns:a="http://schemas.openxmlformats.org/drawingml/2006/main" prst="ellipse">
            <a:avLst/>
          </a:prstGeom>
          <a:solidFill xmlns:a="http://schemas.openxmlformats.org/drawingml/2006/main">
            <a:schemeClr val="accent2"/>
          </a:solidFill>
        </p:spPr>
      </p:sp>
      <p:sp>
        <p:nvSpPr>
          <p:cNvPr id="8" name="Office 1">
            <a:extLst xmlns:a="http://schemas.openxmlformats.org/drawingml/2006/main">
              <a:ext uri="{FF2B5EF4-FFF2-40B4-BE49-F238E27FC236}">
                <a16:creationId xmlns:a16="http://schemas.microsoft.com/office/drawing/2014/main" id="{77664602-0BF2-41F0-9418-F4445D964666}"/>
              </a:ext>
            </a:extLst>
          </p:cNvPr>
          <p:cNvSpPr>
            <a:spLocks xmlns:a="http://schemas.openxmlformats.org/drawingml/2006/main" noGrp="1"/>
          </p:cNvSpPr>
          <p:nvPr/>
        </p:nvSpPr>
        <p:spPr>
          <a:xfrm xmlns:a="http://schemas.openxmlformats.org/drawingml/2006/main">
            <a:off x="6172200" y="1600200"/>
            <a:ext cx="5470855" cy="7391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Tòa nhà Viễn thông Tân Phong, Quận 7 (2017)</a:t>
            </a:r>
            <a:endParaRPr sz="1500"/>
          </a:p>
          <a:p xmlns:a="http://schemas.openxmlformats.org/drawingml/2006/main">
            <a:pPr marL="0" indent="0">
              <a:buNone/>
            </a:pPr>
            <a:r>
              <a:rPr sz="1300">
                <a:solidFill>
                  <a:schemeClr val="accent4"/>
                </a:solidFill>
              </a:rPr>
              <a:t>Thiết kế cơ sở, bản vẽ thi công, lập bảng khối lượng MEP</a:t>
            </a:r>
            <a:endParaRPr sz="1500"/>
          </a:p>
        </p:txBody>
      </p:sp>
      <p:sp>
        <p:nvSpPr>
          <p:cNvPr id="9" name="Office dot 2">
            <a:extLst xmlns:a="http://schemas.openxmlformats.org/drawingml/2006/main">
              <a:ext uri="{FF2B5EF4-FFF2-40B4-BE49-F238E27FC236}">
                <a16:creationId xmlns:a16="http://schemas.microsoft.com/office/drawing/2014/main" id="{60BB2366-6D0F-4F2A-9AD4-36A1ABE5D155}"/>
              </a:ext>
            </a:extLst>
          </p:cNvPr>
          <p:cNvSpPr>
            <a:spLocks xmlns:a="http://schemas.openxmlformats.org/drawingml/2006/main" noGrp="1"/>
          </p:cNvSpPr>
          <p:nvPr/>
        </p:nvSpPr>
        <p:spPr>
          <a:xfrm xmlns:a="http://schemas.openxmlformats.org/drawingml/2006/main">
            <a:off x="5852160" y="2439924"/>
            <a:ext cx="146304" cy="146304"/>
          </a:xfrm>
          <a:prstGeom xmlns:a="http://schemas.openxmlformats.org/drawingml/2006/main" prst="ellipse">
            <a:avLst/>
          </a:prstGeom>
          <a:solidFill xmlns:a="http://schemas.openxmlformats.org/drawingml/2006/main">
            <a:schemeClr val="accent2"/>
          </a:solidFill>
        </p:spPr>
      </p:sp>
      <p:sp>
        <p:nvSpPr>
          <p:cNvPr id="10" name="Office 2">
            <a:extLst xmlns:a="http://schemas.openxmlformats.org/drawingml/2006/main">
              <a:ext uri="{FF2B5EF4-FFF2-40B4-BE49-F238E27FC236}">
                <a16:creationId xmlns:a16="http://schemas.microsoft.com/office/drawing/2014/main" id="{479878C8-8CFD-4238-9A9E-71CC4A7B38CF}"/>
              </a:ext>
            </a:extLst>
          </p:cNvPr>
          <p:cNvSpPr>
            <a:spLocks xmlns:a="http://schemas.openxmlformats.org/drawingml/2006/main" noGrp="1"/>
          </p:cNvSpPr>
          <p:nvPr/>
        </p:nvSpPr>
        <p:spPr>
          <a:xfrm xmlns:a="http://schemas.openxmlformats.org/drawingml/2006/main">
            <a:off x="6172200" y="2339340"/>
            <a:ext cx="5470855" cy="7391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Sapphire Tower, Phú Nhuận (2007–2008)</a:t>
            </a:r>
            <a:endParaRPr sz="1500"/>
          </a:p>
          <a:p xmlns:a="http://schemas.openxmlformats.org/drawingml/2006/main">
            <a:pPr marL="0" indent="0">
              <a:buNone/>
            </a:pPr>
            <a:r>
              <a:rPr sz="1300">
                <a:solidFill>
                  <a:schemeClr val="accent4"/>
                </a:solidFill>
              </a:rPr>
              <a:t>Thiết kế, cung cấp, lắp đặt điều hòa Chiller, PCCC, cấp thoát nước</a:t>
            </a:r>
            <a:endParaRPr sz="1500"/>
          </a:p>
        </p:txBody>
      </p:sp>
      <p:sp>
        <p:nvSpPr>
          <p:cNvPr id="11" name="Office dot 3">
            <a:extLst xmlns:a="http://schemas.openxmlformats.org/drawingml/2006/main">
              <a:ext uri="{FF2B5EF4-FFF2-40B4-BE49-F238E27FC236}">
                <a16:creationId xmlns:a16="http://schemas.microsoft.com/office/drawing/2014/main" id="{72672969-9718-471C-89CB-CA63FAADE509}"/>
              </a:ext>
            </a:extLst>
          </p:cNvPr>
          <p:cNvSpPr>
            <a:spLocks xmlns:a="http://schemas.openxmlformats.org/drawingml/2006/main" noGrp="1"/>
          </p:cNvSpPr>
          <p:nvPr/>
        </p:nvSpPr>
        <p:spPr>
          <a:xfrm xmlns:a="http://schemas.openxmlformats.org/drawingml/2006/main">
            <a:off x="5852160" y="3179064"/>
            <a:ext cx="146304" cy="146304"/>
          </a:xfrm>
          <a:prstGeom xmlns:a="http://schemas.openxmlformats.org/drawingml/2006/main" prst="ellipse">
            <a:avLst/>
          </a:prstGeom>
          <a:solidFill xmlns:a="http://schemas.openxmlformats.org/drawingml/2006/main">
            <a:schemeClr val="accent2"/>
          </a:solidFill>
        </p:spPr>
      </p:sp>
      <p:sp>
        <p:nvSpPr>
          <p:cNvPr id="12" name="Office 3">
            <a:extLst xmlns:a="http://schemas.openxmlformats.org/drawingml/2006/main">
              <a:ext uri="{FF2B5EF4-FFF2-40B4-BE49-F238E27FC236}">
                <a16:creationId xmlns:a16="http://schemas.microsoft.com/office/drawing/2014/main" id="{9CB5EA17-BCBC-4D20-810B-F51BA1C68BA9}"/>
              </a:ext>
            </a:extLst>
          </p:cNvPr>
          <p:cNvSpPr>
            <a:spLocks xmlns:a="http://schemas.openxmlformats.org/drawingml/2006/main" noGrp="1"/>
          </p:cNvSpPr>
          <p:nvPr/>
        </p:nvSpPr>
        <p:spPr>
          <a:xfrm xmlns:a="http://schemas.openxmlformats.org/drawingml/2006/main">
            <a:off x="6172200" y="3078480"/>
            <a:ext cx="5470855" cy="7391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Cao ốc T&amp;C Holding, Quận 3 (2014)</a:t>
            </a:r>
            <a:endParaRPr sz="1500"/>
          </a:p>
          <a:p xmlns:a="http://schemas.openxmlformats.org/drawingml/2006/main">
            <a:pPr marL="0" indent="0">
              <a:buNone/>
            </a:pPr>
            <a:r>
              <a:rPr sz="1300">
                <a:solidFill>
                  <a:schemeClr val="accent4"/>
                </a:solidFill>
              </a:rPr>
              <a:t>Thiết kế hệ thống M&amp;E</a:t>
            </a:r>
            <a:endParaRPr sz="1500"/>
          </a:p>
        </p:txBody>
      </p:sp>
      <p:sp>
        <p:nvSpPr>
          <p:cNvPr id="13" name="Office dot 4">
            <a:extLst xmlns:a="http://schemas.openxmlformats.org/drawingml/2006/main">
              <a:ext uri="{FF2B5EF4-FFF2-40B4-BE49-F238E27FC236}">
                <a16:creationId xmlns:a16="http://schemas.microsoft.com/office/drawing/2014/main" id="{8C2D86CF-8739-469D-8912-801655D43FA6}"/>
              </a:ext>
            </a:extLst>
          </p:cNvPr>
          <p:cNvSpPr>
            <a:spLocks xmlns:a="http://schemas.openxmlformats.org/drawingml/2006/main" noGrp="1"/>
          </p:cNvSpPr>
          <p:nvPr/>
        </p:nvSpPr>
        <p:spPr>
          <a:xfrm xmlns:a="http://schemas.openxmlformats.org/drawingml/2006/main">
            <a:off x="5852160" y="3918204"/>
            <a:ext cx="146304" cy="146304"/>
          </a:xfrm>
          <a:prstGeom xmlns:a="http://schemas.openxmlformats.org/drawingml/2006/main" prst="ellipse">
            <a:avLst/>
          </a:prstGeom>
          <a:solidFill xmlns:a="http://schemas.openxmlformats.org/drawingml/2006/main">
            <a:schemeClr val="accent2"/>
          </a:solidFill>
        </p:spPr>
      </p:sp>
      <p:sp>
        <p:nvSpPr>
          <p:cNvPr id="14" name="Office 4">
            <a:extLst xmlns:a="http://schemas.openxmlformats.org/drawingml/2006/main">
              <a:ext uri="{FF2B5EF4-FFF2-40B4-BE49-F238E27FC236}">
                <a16:creationId xmlns:a16="http://schemas.microsoft.com/office/drawing/2014/main" id="{8F095662-4F47-4DBC-A83F-499D8CF4686A}"/>
              </a:ext>
            </a:extLst>
          </p:cNvPr>
          <p:cNvSpPr>
            <a:spLocks xmlns:a="http://schemas.openxmlformats.org/drawingml/2006/main" noGrp="1"/>
          </p:cNvSpPr>
          <p:nvPr/>
        </p:nvSpPr>
        <p:spPr>
          <a:xfrm xmlns:a="http://schemas.openxmlformats.org/drawingml/2006/main">
            <a:off x="6172200" y="3817620"/>
            <a:ext cx="5470855" cy="7391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Văn phòng Oracle, Prime Center, Hà Nội (2010)</a:t>
            </a:r>
            <a:endParaRPr sz="1500"/>
          </a:p>
          <a:p xmlns:a="http://schemas.openxmlformats.org/drawingml/2006/main">
            <a:pPr marL="0" indent="0">
              <a:buNone/>
            </a:pPr>
            <a:r>
              <a:rPr sz="1300">
                <a:solidFill>
                  <a:schemeClr val="accent4"/>
                </a:solidFill>
              </a:rPr>
              <a:t>Thiết kế hệ thống M&amp;E</a:t>
            </a:r>
            <a:endParaRPr sz="1500"/>
          </a:p>
        </p:txBody>
      </p:sp>
      <p:sp>
        <p:nvSpPr>
          <p:cNvPr id="15" name="Office dot 5">
            <a:extLst xmlns:a="http://schemas.openxmlformats.org/drawingml/2006/main">
              <a:ext uri="{FF2B5EF4-FFF2-40B4-BE49-F238E27FC236}">
                <a16:creationId xmlns:a16="http://schemas.microsoft.com/office/drawing/2014/main" id="{DC3E6F1C-A427-4BC4-ADB8-83B80C9CBE54}"/>
              </a:ext>
            </a:extLst>
          </p:cNvPr>
          <p:cNvSpPr>
            <a:spLocks xmlns:a="http://schemas.openxmlformats.org/drawingml/2006/main" noGrp="1"/>
          </p:cNvSpPr>
          <p:nvPr/>
        </p:nvSpPr>
        <p:spPr>
          <a:xfrm xmlns:a="http://schemas.openxmlformats.org/drawingml/2006/main">
            <a:off x="5852160" y="4657344"/>
            <a:ext cx="146304" cy="146304"/>
          </a:xfrm>
          <a:prstGeom xmlns:a="http://schemas.openxmlformats.org/drawingml/2006/main" prst="ellipse">
            <a:avLst/>
          </a:prstGeom>
          <a:solidFill xmlns:a="http://schemas.openxmlformats.org/drawingml/2006/main">
            <a:schemeClr val="accent2"/>
          </a:solidFill>
        </p:spPr>
      </p:sp>
      <p:sp>
        <p:nvSpPr>
          <p:cNvPr id="16" name="Office 5">
            <a:extLst xmlns:a="http://schemas.openxmlformats.org/drawingml/2006/main">
              <a:ext uri="{FF2B5EF4-FFF2-40B4-BE49-F238E27FC236}">
                <a16:creationId xmlns:a16="http://schemas.microsoft.com/office/drawing/2014/main" id="{712043CB-A8BB-4D35-8D9F-03B9D3274533}"/>
              </a:ext>
            </a:extLst>
          </p:cNvPr>
          <p:cNvSpPr>
            <a:spLocks xmlns:a="http://schemas.openxmlformats.org/drawingml/2006/main" noGrp="1"/>
          </p:cNvSpPr>
          <p:nvPr/>
        </p:nvSpPr>
        <p:spPr>
          <a:xfrm xmlns:a="http://schemas.openxmlformats.org/drawingml/2006/main">
            <a:off x="6172200" y="4556760"/>
            <a:ext cx="5470855" cy="7391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Văn phòng Abbott, Công trường Mê Linh (2010)</a:t>
            </a:r>
            <a:endParaRPr sz="1500"/>
          </a:p>
          <a:p xmlns:a="http://schemas.openxmlformats.org/drawingml/2006/main">
            <a:pPr marL="0" indent="0">
              <a:buNone/>
            </a:pPr>
            <a:r>
              <a:rPr sz="1300">
                <a:solidFill>
                  <a:schemeClr val="accent4"/>
                </a:solidFill>
              </a:rPr>
              <a:t>Thiết kế và lắp đặt hệ thống điều hòa không khí</a:t>
            </a:r>
            <a:endParaRPr sz="1500"/>
          </a:p>
        </p:txBody>
      </p:sp>
      <p:sp>
        <p:nvSpPr>
          <p:cNvPr id="17" name="Office dot 6">
            <a:extLst xmlns:a="http://schemas.openxmlformats.org/drawingml/2006/main">
              <a:ext uri="{FF2B5EF4-FFF2-40B4-BE49-F238E27FC236}">
                <a16:creationId xmlns:a16="http://schemas.microsoft.com/office/drawing/2014/main" id="{2EEE105C-6D1C-4C16-9DA2-0F116CA295E6}"/>
              </a:ext>
            </a:extLst>
          </p:cNvPr>
          <p:cNvSpPr>
            <a:spLocks xmlns:a="http://schemas.openxmlformats.org/drawingml/2006/main" noGrp="1"/>
          </p:cNvSpPr>
          <p:nvPr/>
        </p:nvSpPr>
        <p:spPr>
          <a:xfrm xmlns:a="http://schemas.openxmlformats.org/drawingml/2006/main">
            <a:off x="5852160" y="5396484"/>
            <a:ext cx="146304" cy="146304"/>
          </a:xfrm>
          <a:prstGeom xmlns:a="http://schemas.openxmlformats.org/drawingml/2006/main" prst="ellipse">
            <a:avLst/>
          </a:prstGeom>
          <a:solidFill xmlns:a="http://schemas.openxmlformats.org/drawingml/2006/main">
            <a:schemeClr val="accent2"/>
          </a:solidFill>
        </p:spPr>
      </p:sp>
      <p:sp>
        <p:nvSpPr>
          <p:cNvPr id="18" name="Office 6">
            <a:extLst xmlns:a="http://schemas.openxmlformats.org/drawingml/2006/main">
              <a:ext uri="{FF2B5EF4-FFF2-40B4-BE49-F238E27FC236}">
                <a16:creationId xmlns:a16="http://schemas.microsoft.com/office/drawing/2014/main" id="{216F9FD3-C0D2-4C5F-A5CF-776192209CD5}"/>
              </a:ext>
            </a:extLst>
          </p:cNvPr>
          <p:cNvSpPr>
            <a:spLocks xmlns:a="http://schemas.openxmlformats.org/drawingml/2006/main" noGrp="1"/>
          </p:cNvSpPr>
          <p:nvPr/>
        </p:nvSpPr>
        <p:spPr>
          <a:xfrm xmlns:a="http://schemas.openxmlformats.org/drawingml/2006/main">
            <a:off x="6172200" y="5295900"/>
            <a:ext cx="5470855" cy="7391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Nhà hàng Ruby 1, Bình Thạnh (2010)</a:t>
            </a:r>
            <a:endParaRPr sz="1500"/>
          </a:p>
          <a:p xmlns:a="http://schemas.openxmlformats.org/drawingml/2006/main">
            <a:pPr marL="0" indent="0">
              <a:buNone/>
            </a:pPr>
            <a:r>
              <a:rPr sz="1300">
                <a:solidFill>
                  <a:schemeClr val="accent4"/>
                </a:solidFill>
              </a:rPr>
              <a:t>Thiết kế điều hòa không khí và thông gió</a:t>
            </a:r>
            <a:endParaRPr sz="1500"/>
          </a:p>
        </p:txBody>
      </p:sp>
      <p:sp>
        <p:nvSpPr>
          <p:cNvPr id="25" name="Slide Number Placeholder 0">
            <a:extLst xmlns:a="http://schemas.openxmlformats.org/drawingml/2006/main">
              <a:ext uri="{FF2B5EF4-FFF2-40B4-BE49-F238E27FC236}">
                <a16:creationId xmlns:a16="http://schemas.microsoft.com/office/drawing/2014/main" id="{797944EB-BB20-4647-BF5D-FCD4FF481683}"/>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23</a:t>
            </a:fld>
            <a:endParaRPr/>
          </a:p>
        </p:txBody>
      </p:sp>
    </p:spTree>
    <p:extLst>
      <p:ext uri="{BB962C8B-B14F-4D97-AF65-F5344CB8AC3E}">
        <p14:creationId xmlns:p14="http://schemas.microsoft.com/office/powerpoint/2010/main" val="1895489289"/>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B2AF4C95-A51D-4138-B172-334FBDDD6B20}"/>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Khách sạn và khu nghỉ dưỡng</a:t>
            </a:r>
            <a:endParaRPr sz="3400"/>
          </a:p>
        </p:txBody>
      </p:sp>
      <p:sp>
        <p:nvSpPr>
          <p:cNvPr id="3" name="Kicker">
            <a:extLst xmlns:a="http://schemas.openxmlformats.org/drawingml/2006/main">
              <a:ext uri="{FF2B5EF4-FFF2-40B4-BE49-F238E27FC236}">
                <a16:creationId xmlns:a16="http://schemas.microsoft.com/office/drawing/2014/main" id="{645DAB7E-792A-4AB4-8F60-39CF4527A098}"/>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pic>
        <p:nvPicPr>
          <p:cNvPr id="32" name="Hotel photo 1"/>
          <p:cNvPicPr>
            <a:picLocks xmlns:a="http://schemas.openxmlformats.org/drawingml/2006/main" noChangeAspect="1"/>
          </p:cNvPicPr>
          <p:nvPr/>
        </p:nvPicPr>
        <p:blipFill>
          <a:blip xmlns:r="http://schemas.openxmlformats.org/officeDocument/2006/relationships" xmlns:a="http://schemas.openxmlformats.org/drawingml/2006/main" r:embed="R2ec52da211b146bb"/>
          <a:stretch xmlns:a="http://schemas.openxmlformats.org/drawingml/2006/main">
            <a:fillRect l="0" t="0" r="0" b="0"/>
          </a:stretch>
        </p:blipFill>
        <p:spPr>
          <a:xfrm xmlns:a="http://schemas.openxmlformats.org/drawingml/2006/main">
            <a:off x="548640" y="1600200"/>
            <a:ext cx="2567864" cy="2514600"/>
          </a:xfrm>
          <a:prstGeom xmlns:a="http://schemas.openxmlformats.org/drawingml/2006/main" prst="rect">
            <a:avLst/>
          </a:prstGeom>
        </p:spPr>
      </p:pic>
      <p:sp>
        <p:nvSpPr>
          <p:cNvPr id="5" name="Hotel caption 1">
            <a:extLst xmlns:a="http://schemas.openxmlformats.org/drawingml/2006/main">
              <a:ext uri="{FF2B5EF4-FFF2-40B4-BE49-F238E27FC236}">
                <a16:creationId xmlns:a16="http://schemas.microsoft.com/office/drawing/2014/main" id="{CD3C4583-D1AB-48D5-B91D-6D728A3979EB}"/>
              </a:ext>
            </a:extLst>
          </p:cNvPr>
          <p:cNvSpPr>
            <a:spLocks xmlns:a="http://schemas.openxmlformats.org/drawingml/2006/main" noGrp="1"/>
          </p:cNvSpPr>
          <p:nvPr/>
        </p:nvSpPr>
        <p:spPr>
          <a:xfrm xmlns:a="http://schemas.openxmlformats.org/drawingml/2006/main">
            <a:off x="548640" y="4251960"/>
            <a:ext cx="2567864" cy="12344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500" b="1">
                <a:solidFill>
                  <a:schemeClr val="tx2"/>
                </a:solidFill>
              </a:rPr>
              <a:t>Sapphire Trúc Bạch, Hà Nội</a:t>
            </a:r>
            <a:endParaRPr sz="1500"/>
          </a:p>
          <a:p xmlns:a="http://schemas.openxmlformats.org/drawingml/2006/main">
            <a:pPr marL="0" indent="0">
              <a:spcAft>
                <a:spcPts val="200"/>
              </a:spcAft>
              <a:buNone/>
            </a:pPr>
            <a:r>
              <a:rPr sz="1200" b="1">
                <a:solidFill>
                  <a:schemeClr val="accent1"/>
                </a:solidFill>
              </a:rPr>
              <a:t>Năm 2015 và 2017</a:t>
            </a:r>
            <a:endParaRPr sz="1500"/>
          </a:p>
          <a:p xmlns:a="http://schemas.openxmlformats.org/drawingml/2006/main">
            <a:pPr marL="0" indent="0">
              <a:spcAft>
                <a:spcPts val="200"/>
              </a:spcAft>
              <a:buNone/>
            </a:pPr>
            <a:r>
              <a:rPr sz="1300">
                <a:solidFill>
                  <a:schemeClr val="tx1"/>
                </a:solidFill>
              </a:rPr>
              <a:t>Thiết kế, cung cấp, lắp đặt điều hòa, điện, cấp thoát nước, PCCC, chống sét</a:t>
            </a:r>
            <a:endParaRPr sz="1500"/>
          </a:p>
        </p:txBody>
      </p:sp>
      <p:pic>
        <p:nvPicPr>
          <p:cNvPr id="34" name="Hotel photo 2"/>
          <p:cNvPicPr>
            <a:picLocks xmlns:a="http://schemas.openxmlformats.org/drawingml/2006/main" noChangeAspect="1"/>
          </p:cNvPicPr>
          <p:nvPr/>
        </p:nvPicPr>
        <p:blipFill>
          <a:blip xmlns:r="http://schemas.openxmlformats.org/officeDocument/2006/relationships" xmlns:a="http://schemas.openxmlformats.org/drawingml/2006/main" r:embed="Rd4e5a3d0c1004598"/>
          <a:stretch xmlns:a="http://schemas.openxmlformats.org/drawingml/2006/main">
            <a:fillRect l="0" t="0" r="0" b="0"/>
          </a:stretch>
        </p:blipFill>
        <p:spPr>
          <a:xfrm xmlns:a="http://schemas.openxmlformats.org/drawingml/2006/main">
            <a:off x="3390824" y="1600200"/>
            <a:ext cx="2567864" cy="2514600"/>
          </a:xfrm>
          <a:prstGeom xmlns:a="http://schemas.openxmlformats.org/drawingml/2006/main" prst="rect">
            <a:avLst/>
          </a:prstGeom>
        </p:spPr>
      </p:pic>
      <p:sp>
        <p:nvSpPr>
          <p:cNvPr id="7" name="Hotel caption 2">
            <a:extLst xmlns:a="http://schemas.openxmlformats.org/drawingml/2006/main">
              <a:ext uri="{FF2B5EF4-FFF2-40B4-BE49-F238E27FC236}">
                <a16:creationId xmlns:a16="http://schemas.microsoft.com/office/drawing/2014/main" id="{22222CF9-308F-45ED-B91A-17EAA7DBBE0A}"/>
              </a:ext>
            </a:extLst>
          </p:cNvPr>
          <p:cNvSpPr>
            <a:spLocks xmlns:a="http://schemas.openxmlformats.org/drawingml/2006/main" noGrp="1"/>
          </p:cNvSpPr>
          <p:nvPr/>
        </p:nvSpPr>
        <p:spPr>
          <a:xfrm xmlns:a="http://schemas.openxmlformats.org/drawingml/2006/main">
            <a:off x="3390824" y="4251960"/>
            <a:ext cx="2567864" cy="12344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500" b="1">
                <a:solidFill>
                  <a:schemeClr val="tx2"/>
                </a:solidFill>
              </a:rPr>
              <a:t>Khách sạn Bạch Đằng, Đà Nẵng</a:t>
            </a:r>
            <a:endParaRPr sz="1500"/>
          </a:p>
          <a:p xmlns:a="http://schemas.openxmlformats.org/drawingml/2006/main">
            <a:pPr marL="0" indent="0">
              <a:spcAft>
                <a:spcPts val="200"/>
              </a:spcAft>
              <a:buNone/>
            </a:pPr>
            <a:r>
              <a:rPr sz="1200" b="1">
                <a:solidFill>
                  <a:schemeClr val="accent1"/>
                </a:solidFill>
              </a:rPr>
              <a:t>Năm 2012. Meinhardt (VN)</a:t>
            </a:r>
            <a:endParaRPr sz="1500"/>
          </a:p>
          <a:p xmlns:a="http://schemas.openxmlformats.org/drawingml/2006/main">
            <a:pPr marL="0" indent="0">
              <a:spcAft>
                <a:spcPts val="200"/>
              </a:spcAft>
              <a:buNone/>
            </a:pPr>
            <a:r>
              <a:rPr sz="1300">
                <a:solidFill>
                  <a:schemeClr val="tx1"/>
                </a:solidFill>
              </a:rPr>
              <a:t>Thiết kế cơ sở, thiết kế kỹ thuật MEP và LPG trung tâm</a:t>
            </a:r>
            <a:endParaRPr sz="1500"/>
          </a:p>
        </p:txBody>
      </p:sp>
      <p:pic>
        <p:nvPicPr>
          <p:cNvPr id="36" name="Hotel photo 3"/>
          <p:cNvPicPr>
            <a:picLocks xmlns:a="http://schemas.openxmlformats.org/drawingml/2006/main" noChangeAspect="1"/>
          </p:cNvPicPr>
          <p:nvPr/>
        </p:nvPicPr>
        <p:blipFill>
          <a:blip xmlns:r="http://schemas.openxmlformats.org/officeDocument/2006/relationships" xmlns:a="http://schemas.openxmlformats.org/drawingml/2006/main" r:embed="Raa0e161e9ad7467e"/>
          <a:stretch xmlns:a="http://schemas.openxmlformats.org/drawingml/2006/main">
            <a:fillRect l="0" t="0" r="0" b="0"/>
          </a:stretch>
        </p:blipFill>
        <p:spPr>
          <a:xfrm xmlns:a="http://schemas.openxmlformats.org/drawingml/2006/main">
            <a:off x="6233008" y="1600200"/>
            <a:ext cx="2567864" cy="2514600"/>
          </a:xfrm>
          <a:prstGeom xmlns:a="http://schemas.openxmlformats.org/drawingml/2006/main" prst="rect">
            <a:avLst/>
          </a:prstGeom>
        </p:spPr>
      </p:pic>
      <p:sp>
        <p:nvSpPr>
          <p:cNvPr id="9" name="Hotel caption 3">
            <a:extLst xmlns:a="http://schemas.openxmlformats.org/drawingml/2006/main">
              <a:ext uri="{FF2B5EF4-FFF2-40B4-BE49-F238E27FC236}">
                <a16:creationId xmlns:a16="http://schemas.microsoft.com/office/drawing/2014/main" id="{B9742A88-0501-4A9E-92F3-20007934378A}"/>
              </a:ext>
            </a:extLst>
          </p:cNvPr>
          <p:cNvSpPr>
            <a:spLocks xmlns:a="http://schemas.openxmlformats.org/drawingml/2006/main" noGrp="1"/>
          </p:cNvSpPr>
          <p:nvPr/>
        </p:nvSpPr>
        <p:spPr>
          <a:xfrm xmlns:a="http://schemas.openxmlformats.org/drawingml/2006/main">
            <a:off x="6233008" y="4251960"/>
            <a:ext cx="2567864" cy="12344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500" b="1">
                <a:solidFill>
                  <a:schemeClr val="tx2"/>
                </a:solidFill>
              </a:rPr>
              <a:t>Khu nghỉ dưỡng Regency</a:t>
            </a:r>
            <a:endParaRPr sz="1500"/>
          </a:p>
          <a:p xmlns:a="http://schemas.openxmlformats.org/drawingml/2006/main">
            <a:pPr marL="0" indent="0">
              <a:spcAft>
                <a:spcPts val="200"/>
              </a:spcAft>
              <a:buNone/>
            </a:pPr>
            <a:r>
              <a:rPr sz="1200" b="1">
                <a:solidFill>
                  <a:schemeClr val="accent1"/>
                </a:solidFill>
              </a:rPr>
              <a:t>Năm 2009, Vũng Tàu. Squire Mech (VN)</a:t>
            </a:r>
            <a:endParaRPr sz="1500"/>
          </a:p>
          <a:p xmlns:a="http://schemas.openxmlformats.org/drawingml/2006/main">
            <a:pPr marL="0" indent="0">
              <a:spcAft>
                <a:spcPts val="200"/>
              </a:spcAft>
              <a:buNone/>
            </a:pPr>
            <a:r>
              <a:rPr sz="1300">
                <a:solidFill>
                  <a:schemeClr val="tx1"/>
                </a:solidFill>
              </a:rPr>
              <a:t>Thiết kế kỹ thuật hệ thống M&amp;E</a:t>
            </a:r>
            <a:endParaRPr sz="1500"/>
          </a:p>
        </p:txBody>
      </p:sp>
      <p:pic>
        <p:nvPicPr>
          <p:cNvPr id="38" name="Hotel photo 4"/>
          <p:cNvPicPr>
            <a:picLocks xmlns:a="http://schemas.openxmlformats.org/drawingml/2006/main" noChangeAspect="1"/>
          </p:cNvPicPr>
          <p:nvPr/>
        </p:nvPicPr>
        <p:blipFill>
          <a:blip xmlns:r="http://schemas.openxmlformats.org/officeDocument/2006/relationships" xmlns:a="http://schemas.openxmlformats.org/drawingml/2006/main" r:embed="R81509410bdaf4c09"/>
          <a:stretch xmlns:a="http://schemas.openxmlformats.org/drawingml/2006/main">
            <a:fillRect l="0" t="0" r="0" b="0"/>
          </a:stretch>
        </p:blipFill>
        <p:spPr>
          <a:xfrm xmlns:a="http://schemas.openxmlformats.org/drawingml/2006/main">
            <a:off x="9075191" y="1600200"/>
            <a:ext cx="2567864" cy="2514600"/>
          </a:xfrm>
          <a:prstGeom xmlns:a="http://schemas.openxmlformats.org/drawingml/2006/main" prst="rect">
            <a:avLst/>
          </a:prstGeom>
        </p:spPr>
      </p:pic>
      <p:sp>
        <p:nvSpPr>
          <p:cNvPr id="11" name="Hotel caption 4">
            <a:extLst xmlns:a="http://schemas.openxmlformats.org/drawingml/2006/main">
              <a:ext uri="{FF2B5EF4-FFF2-40B4-BE49-F238E27FC236}">
                <a16:creationId xmlns:a16="http://schemas.microsoft.com/office/drawing/2014/main" id="{B1CDE55D-946E-4E3A-8999-3049D154FD9D}"/>
              </a:ext>
            </a:extLst>
          </p:cNvPr>
          <p:cNvSpPr>
            <a:spLocks xmlns:a="http://schemas.openxmlformats.org/drawingml/2006/main" noGrp="1"/>
          </p:cNvSpPr>
          <p:nvPr/>
        </p:nvSpPr>
        <p:spPr>
          <a:xfrm xmlns:a="http://schemas.openxmlformats.org/drawingml/2006/main">
            <a:off x="9075191" y="4251960"/>
            <a:ext cx="2567864" cy="12344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spcAft>
                <a:spcPts val="200"/>
              </a:spcAft>
              <a:buNone/>
            </a:pPr>
            <a:r>
              <a:rPr sz="1500" b="1">
                <a:solidFill>
                  <a:schemeClr val="tx2"/>
                </a:solidFill>
              </a:rPr>
              <a:t>Khách sạn Nha Trang Plaza</a:t>
            </a:r>
            <a:endParaRPr sz="1500"/>
          </a:p>
          <a:p xmlns:a="http://schemas.openxmlformats.org/drawingml/2006/main">
            <a:pPr marL="0" indent="0">
              <a:spcAft>
                <a:spcPts val="200"/>
              </a:spcAft>
              <a:buNone/>
            </a:pPr>
            <a:r>
              <a:rPr sz="1200" b="1">
                <a:solidFill>
                  <a:schemeClr val="accent1"/>
                </a:solidFill>
              </a:rPr>
              <a:t>Năm 2008. Bonway (BPS)</a:t>
            </a:r>
            <a:endParaRPr sz="1500"/>
          </a:p>
          <a:p xmlns:a="http://schemas.openxmlformats.org/drawingml/2006/main">
            <a:pPr marL="0" indent="0">
              <a:spcAft>
                <a:spcPts val="200"/>
              </a:spcAft>
              <a:buNone/>
            </a:pPr>
            <a:r>
              <a:rPr sz="1300">
                <a:solidFill>
                  <a:schemeClr val="tx1"/>
                </a:solidFill>
              </a:rPr>
              <a:t>Thiết kế hệ thống M&amp;E</a:t>
            </a:r>
            <a:endParaRPr sz="1500"/>
          </a:p>
        </p:txBody>
      </p:sp>
      <p:sp>
        <p:nvSpPr>
          <p:cNvPr id="12" name="Hotel more">
            <a:extLst xmlns:a="http://schemas.openxmlformats.org/drawingml/2006/main">
              <a:ext uri="{FF2B5EF4-FFF2-40B4-BE49-F238E27FC236}">
                <a16:creationId xmlns:a16="http://schemas.microsoft.com/office/drawing/2014/main" id="{CD62BCBD-AB21-4F73-AD8F-790B9D550BB3}"/>
              </a:ext>
            </a:extLst>
          </p:cNvPr>
          <p:cNvSpPr>
            <a:spLocks xmlns:a="http://schemas.openxmlformats.org/drawingml/2006/main" noGrp="1"/>
          </p:cNvSpPr>
          <p:nvPr/>
        </p:nvSpPr>
        <p:spPr>
          <a:xfrm xmlns:a="http://schemas.openxmlformats.org/drawingml/2006/main">
            <a:off x="548640" y="5532120"/>
            <a:ext cx="11094415" cy="5029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300" b="1">
                <a:solidFill>
                  <a:schemeClr val="tx2"/>
                </a:solidFill>
              </a:rPr>
              <a:t>Các dự án khác: </a:t>
            </a:r>
            <a:r>
              <a:rPr sz="1300">
                <a:solidFill>
                  <a:schemeClr val="accent4"/>
                </a:solidFill>
              </a:rPr>
              <a:t>Times Square, khách sạn 5 sao 42 tầng (2010); Khách sạn IBIS Saigon South, hệ thống BMS (2011); Khách sạn Thanh Hải, hệ thống BMS (2010); Thiên Ân Resort, Hội An (2008).</a:t>
            </a:r>
            <a:endParaRPr sz="1300"/>
          </a:p>
        </p:txBody>
      </p:sp>
      <p:sp>
        <p:nvSpPr>
          <p:cNvPr id="25" name="Slide Number Placeholder 0">
            <a:extLst xmlns:a="http://schemas.openxmlformats.org/drawingml/2006/main">
              <a:ext uri="{FF2B5EF4-FFF2-40B4-BE49-F238E27FC236}">
                <a16:creationId xmlns:a16="http://schemas.microsoft.com/office/drawing/2014/main" id="{196F9F35-58EF-49B1-A983-03AB7AC0D3B6}"/>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24</a:t>
            </a:fld>
            <a:endParaRPr/>
          </a:p>
        </p:txBody>
      </p:sp>
    </p:spTree>
    <p:extLst>
      <p:ext uri="{BB962C8B-B14F-4D97-AF65-F5344CB8AC3E}">
        <p14:creationId xmlns:p14="http://schemas.microsoft.com/office/powerpoint/2010/main" val="224999520"/>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E342865C-4235-4E7C-B41E-A3FBC219A399}"/>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Showroom, y tế và giáo dục</a:t>
            </a:r>
            <a:endParaRPr sz="3400"/>
          </a:p>
        </p:txBody>
      </p:sp>
      <p:sp>
        <p:nvSpPr>
          <p:cNvPr id="3" name="Kicker">
            <a:extLst xmlns:a="http://schemas.openxmlformats.org/drawingml/2006/main">
              <a:ext uri="{FF2B5EF4-FFF2-40B4-BE49-F238E27FC236}">
                <a16:creationId xmlns:a16="http://schemas.microsoft.com/office/drawing/2014/main" id="{259FE2B0-DA59-4874-A7FB-A1615C4845BD}"/>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sp>
        <p:nvSpPr>
          <p:cNvPr id="4" name="Row card 1">
            <a:extLst xmlns:a="http://schemas.openxmlformats.org/drawingml/2006/main">
              <a:ext uri="{FF2B5EF4-FFF2-40B4-BE49-F238E27FC236}">
                <a16:creationId xmlns:a16="http://schemas.microsoft.com/office/drawing/2014/main" id="{09F06A9E-6344-407A-B481-EDDD815273BF}"/>
              </a:ext>
            </a:extLst>
          </p:cNvPr>
          <p:cNvSpPr>
            <a:spLocks xmlns:a="http://schemas.openxmlformats.org/drawingml/2006/main" noGrp="1"/>
          </p:cNvSpPr>
          <p:nvPr/>
        </p:nvSpPr>
        <p:spPr>
          <a:xfrm xmlns:a="http://schemas.openxmlformats.org/drawingml/2006/main">
            <a:off x="548640" y="1600200"/>
            <a:ext cx="11094415" cy="1356360"/>
          </a:xfrm>
          <a:prstGeom xmlns:a="http://schemas.openxmlformats.org/drawingml/2006/main" prst="rect">
            <a:avLst/>
          </a:prstGeom>
          <a:solidFill xmlns:a="http://schemas.openxmlformats.org/drawingml/2006/main">
            <a:schemeClr val="bg2"/>
          </a:solidFill>
        </p:spPr>
      </p:sp>
      <p:pic>
        <p:nvPicPr>
          <p:cNvPr id="32" name="Row photo 1"/>
          <p:cNvPicPr>
            <a:picLocks xmlns:a="http://schemas.openxmlformats.org/drawingml/2006/main" noChangeAspect="1"/>
          </p:cNvPicPr>
          <p:nvPr/>
        </p:nvPicPr>
        <p:blipFill>
          <a:blip xmlns:r="http://schemas.openxmlformats.org/officeDocument/2006/relationships" xmlns:a="http://schemas.openxmlformats.org/drawingml/2006/main" r:embed="Rff74358b69c64f5f"/>
          <a:stretch xmlns:a="http://schemas.openxmlformats.org/drawingml/2006/main">
            <a:fillRect l="0" t="0" r="0" b="0"/>
          </a:stretch>
        </p:blipFill>
        <p:spPr>
          <a:xfrm xmlns:a="http://schemas.openxmlformats.org/drawingml/2006/main">
            <a:off x="548640" y="1600200"/>
            <a:ext cx="2651760" cy="1356360"/>
          </a:xfrm>
          <a:prstGeom xmlns:a="http://schemas.openxmlformats.org/drawingml/2006/main" prst="rect">
            <a:avLst/>
          </a:prstGeom>
        </p:spPr>
      </p:pic>
      <p:sp>
        <p:nvSpPr>
          <p:cNvPr id="6" name="Row text 1">
            <a:extLst xmlns:a="http://schemas.openxmlformats.org/drawingml/2006/main">
              <a:ext uri="{FF2B5EF4-FFF2-40B4-BE49-F238E27FC236}">
                <a16:creationId xmlns:a16="http://schemas.microsoft.com/office/drawing/2014/main" id="{D80D1A2A-08EB-44B2-ADE9-256EDE831351}"/>
              </a:ext>
            </a:extLst>
          </p:cNvPr>
          <p:cNvSpPr>
            <a:spLocks xmlns:a="http://schemas.openxmlformats.org/drawingml/2006/main" noGrp="1"/>
          </p:cNvSpPr>
          <p:nvPr/>
        </p:nvSpPr>
        <p:spPr>
          <a:xfrm xmlns:a="http://schemas.openxmlformats.org/drawingml/2006/main">
            <a:off x="3474720" y="1673352"/>
            <a:ext cx="7894015" cy="12100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200"/>
              </a:spcAft>
              <a:buNone/>
            </a:pPr>
            <a:r>
              <a:rPr sz="1200" b="1" spc="200">
                <a:solidFill>
                  <a:schemeClr val="accent1"/>
                </a:solidFill>
              </a:rPr>
              <a:t>SHOWROOM</a:t>
            </a:r>
            <a:endParaRPr sz="1200"/>
          </a:p>
          <a:p xmlns:a="http://schemas.openxmlformats.org/drawingml/2006/main">
            <a:pPr marL="0" indent="0">
              <a:spcAft>
                <a:spcPts val="200"/>
              </a:spcAft>
              <a:buNone/>
            </a:pPr>
            <a:r>
              <a:rPr sz="1700" b="1">
                <a:solidFill>
                  <a:schemeClr val="tx2"/>
                </a:solidFill>
              </a:rPr>
              <a:t>Honda Ô tô Sài Gòn, Cộng Hòa (2017 và 2023)</a:t>
            </a:r>
            <a:endParaRPr sz="1200"/>
          </a:p>
          <a:p xmlns:a="http://schemas.openxmlformats.org/drawingml/2006/main">
            <a:pPr marL="0" indent="0">
              <a:spcAft>
                <a:spcPts val="200"/>
              </a:spcAft>
              <a:buNone/>
            </a:pPr>
            <a:r>
              <a:rPr sz="1400">
                <a:solidFill>
                  <a:schemeClr val="tx1"/>
                </a:solidFill>
              </a:rPr>
              <a:t>Năm 2017: thiết kế, cung cấp và lắp đặt điều hòa không khí, thông gió (M.E.I). Năm 2023: hệ thống điện, PCCC, điều hòa không khí (Liên Phương).</a:t>
            </a:r>
            <a:endParaRPr sz="1200"/>
          </a:p>
        </p:txBody>
      </p:sp>
      <p:sp>
        <p:nvSpPr>
          <p:cNvPr id="7" name="Row card 2">
            <a:extLst xmlns:a="http://schemas.openxmlformats.org/drawingml/2006/main">
              <a:ext uri="{FF2B5EF4-FFF2-40B4-BE49-F238E27FC236}">
                <a16:creationId xmlns:a16="http://schemas.microsoft.com/office/drawing/2014/main" id="{FD0CA0C1-4E15-4943-B3C8-F9B0F7A88A85}"/>
              </a:ext>
            </a:extLst>
          </p:cNvPr>
          <p:cNvSpPr>
            <a:spLocks xmlns:a="http://schemas.openxmlformats.org/drawingml/2006/main" noGrp="1"/>
          </p:cNvSpPr>
          <p:nvPr/>
        </p:nvSpPr>
        <p:spPr>
          <a:xfrm xmlns:a="http://schemas.openxmlformats.org/drawingml/2006/main">
            <a:off x="548640" y="3139440"/>
            <a:ext cx="11094415" cy="1356360"/>
          </a:xfrm>
          <a:prstGeom xmlns:a="http://schemas.openxmlformats.org/drawingml/2006/main" prst="rect">
            <a:avLst/>
          </a:prstGeom>
          <a:solidFill xmlns:a="http://schemas.openxmlformats.org/drawingml/2006/main">
            <a:schemeClr val="bg2"/>
          </a:solidFill>
        </p:spPr>
      </p:sp>
      <p:pic>
        <p:nvPicPr>
          <p:cNvPr id="35" name="Row photo 2"/>
          <p:cNvPicPr>
            <a:picLocks xmlns:a="http://schemas.openxmlformats.org/drawingml/2006/main" noChangeAspect="1"/>
          </p:cNvPicPr>
          <p:nvPr/>
        </p:nvPicPr>
        <p:blipFill>
          <a:blip xmlns:r="http://schemas.openxmlformats.org/officeDocument/2006/relationships" xmlns:a="http://schemas.openxmlformats.org/drawingml/2006/main" r:embed="Rd3751c3badaa4ff7"/>
          <a:stretch xmlns:a="http://schemas.openxmlformats.org/drawingml/2006/main">
            <a:fillRect l="0" t="0" r="0" b="0"/>
          </a:stretch>
        </p:blipFill>
        <p:spPr>
          <a:xfrm xmlns:a="http://schemas.openxmlformats.org/drawingml/2006/main">
            <a:off x="548640" y="3139440"/>
            <a:ext cx="2651760" cy="1356360"/>
          </a:xfrm>
          <a:prstGeom xmlns:a="http://schemas.openxmlformats.org/drawingml/2006/main" prst="rect">
            <a:avLst/>
          </a:prstGeom>
        </p:spPr>
      </p:pic>
      <p:sp>
        <p:nvSpPr>
          <p:cNvPr id="9" name="Row text 2">
            <a:extLst xmlns:a="http://schemas.openxmlformats.org/drawingml/2006/main">
              <a:ext uri="{FF2B5EF4-FFF2-40B4-BE49-F238E27FC236}">
                <a16:creationId xmlns:a16="http://schemas.microsoft.com/office/drawing/2014/main" id="{1595C261-58F3-48FC-865D-FE8491D02550}"/>
              </a:ext>
            </a:extLst>
          </p:cNvPr>
          <p:cNvSpPr>
            <a:spLocks xmlns:a="http://schemas.openxmlformats.org/drawingml/2006/main" noGrp="1"/>
          </p:cNvSpPr>
          <p:nvPr/>
        </p:nvSpPr>
        <p:spPr>
          <a:xfrm xmlns:a="http://schemas.openxmlformats.org/drawingml/2006/main">
            <a:off x="3474720" y="3212592"/>
            <a:ext cx="7894015" cy="12100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200"/>
              </a:spcAft>
              <a:buNone/>
            </a:pPr>
            <a:r>
              <a:rPr sz="1200" b="1" spc="200">
                <a:solidFill>
                  <a:schemeClr val="accent1"/>
                </a:solidFill>
              </a:rPr>
              <a:t>Y TẾ</a:t>
            </a:r>
            <a:endParaRPr sz="1200"/>
          </a:p>
          <a:p xmlns:a="http://schemas.openxmlformats.org/drawingml/2006/main">
            <a:pPr marL="0" indent="0">
              <a:spcAft>
                <a:spcPts val="200"/>
              </a:spcAft>
              <a:buNone/>
            </a:pPr>
            <a:r>
              <a:rPr sz="1700" b="1">
                <a:solidFill>
                  <a:schemeClr val="tx2"/>
                </a:solidFill>
              </a:rPr>
              <a:t>Bệnh viện Nhiệt đới, dự án cải tạo OUCRU (2020–2021)</a:t>
            </a:r>
            <a:endParaRPr sz="1200"/>
          </a:p>
          <a:p xmlns:a="http://schemas.openxmlformats.org/drawingml/2006/main">
            <a:pPr marL="0" indent="0">
              <a:spcAft>
                <a:spcPts val="200"/>
              </a:spcAft>
              <a:buNone/>
            </a:pPr>
            <a:r>
              <a:rPr sz="1400">
                <a:solidFill>
                  <a:schemeClr val="tx1"/>
                </a:solidFill>
              </a:rPr>
              <a:t>Thiết kế cơ sở, thiết kế kỹ thuật, giám sát tác giả; cải tạo thông gió và điều hòa Chiller. Các dự án khác: Bệnh viện Đại học Y Dược (2014), Phòng khám Y Đạo (2024).</a:t>
            </a:r>
            <a:endParaRPr sz="1200"/>
          </a:p>
        </p:txBody>
      </p:sp>
      <p:sp>
        <p:nvSpPr>
          <p:cNvPr id="10" name="Row card 3">
            <a:extLst xmlns:a="http://schemas.openxmlformats.org/drawingml/2006/main">
              <a:ext uri="{FF2B5EF4-FFF2-40B4-BE49-F238E27FC236}">
                <a16:creationId xmlns:a16="http://schemas.microsoft.com/office/drawing/2014/main" id="{8DAE206E-C940-4427-BD96-B903D5B8A3C1}"/>
              </a:ext>
            </a:extLst>
          </p:cNvPr>
          <p:cNvSpPr>
            <a:spLocks xmlns:a="http://schemas.openxmlformats.org/drawingml/2006/main" noGrp="1"/>
          </p:cNvSpPr>
          <p:nvPr/>
        </p:nvSpPr>
        <p:spPr>
          <a:xfrm xmlns:a="http://schemas.openxmlformats.org/drawingml/2006/main">
            <a:off x="548640" y="4678680"/>
            <a:ext cx="11094415" cy="1356360"/>
          </a:xfrm>
          <a:prstGeom xmlns:a="http://schemas.openxmlformats.org/drawingml/2006/main" prst="rect">
            <a:avLst/>
          </a:prstGeom>
          <a:solidFill xmlns:a="http://schemas.openxmlformats.org/drawingml/2006/main">
            <a:schemeClr val="bg2"/>
          </a:solidFill>
        </p:spPr>
      </p:sp>
      <p:pic>
        <p:nvPicPr>
          <p:cNvPr id="38" name="Row photo 3"/>
          <p:cNvPicPr>
            <a:picLocks xmlns:a="http://schemas.openxmlformats.org/drawingml/2006/main" noChangeAspect="1"/>
          </p:cNvPicPr>
          <p:nvPr/>
        </p:nvPicPr>
        <p:blipFill>
          <a:blip xmlns:r="http://schemas.openxmlformats.org/officeDocument/2006/relationships" xmlns:a="http://schemas.openxmlformats.org/drawingml/2006/main" r:embed="Rf28a371edd5c4352"/>
          <a:stretch xmlns:a="http://schemas.openxmlformats.org/drawingml/2006/main">
            <a:fillRect l="0" t="0" r="0" b="0"/>
          </a:stretch>
        </p:blipFill>
        <p:spPr>
          <a:xfrm xmlns:a="http://schemas.openxmlformats.org/drawingml/2006/main">
            <a:off x="548640" y="4678680"/>
            <a:ext cx="2651760" cy="1356360"/>
          </a:xfrm>
          <a:prstGeom xmlns:a="http://schemas.openxmlformats.org/drawingml/2006/main" prst="rect">
            <a:avLst/>
          </a:prstGeom>
        </p:spPr>
      </p:pic>
      <p:sp>
        <p:nvSpPr>
          <p:cNvPr id="12" name="Row text 3">
            <a:extLst xmlns:a="http://schemas.openxmlformats.org/drawingml/2006/main">
              <a:ext uri="{FF2B5EF4-FFF2-40B4-BE49-F238E27FC236}">
                <a16:creationId xmlns:a16="http://schemas.microsoft.com/office/drawing/2014/main" id="{A63F9300-FFE6-462B-9A80-615C9B7D033C}"/>
              </a:ext>
            </a:extLst>
          </p:cNvPr>
          <p:cNvSpPr>
            <a:spLocks xmlns:a="http://schemas.openxmlformats.org/drawingml/2006/main" noGrp="1"/>
          </p:cNvSpPr>
          <p:nvPr/>
        </p:nvSpPr>
        <p:spPr>
          <a:xfrm xmlns:a="http://schemas.openxmlformats.org/drawingml/2006/main">
            <a:off x="3474720" y="4751832"/>
            <a:ext cx="7894015" cy="1210056"/>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200"/>
              </a:spcAft>
              <a:buNone/>
            </a:pPr>
            <a:r>
              <a:rPr sz="1200" b="1" spc="200">
                <a:solidFill>
                  <a:schemeClr val="accent1"/>
                </a:solidFill>
              </a:rPr>
              <a:t>GIÁO DỤC</a:t>
            </a:r>
            <a:endParaRPr sz="1200"/>
          </a:p>
          <a:p xmlns:a="http://schemas.openxmlformats.org/drawingml/2006/main">
            <a:pPr marL="0" indent="0">
              <a:spcAft>
                <a:spcPts val="200"/>
              </a:spcAft>
              <a:buNone/>
            </a:pPr>
            <a:r>
              <a:rPr sz="1700" b="1">
                <a:solidFill>
                  <a:schemeClr val="tx2"/>
                </a:solidFill>
              </a:rPr>
              <a:t>Trường Mầm non và Tiểu học Quận 7 (2024–2025)</a:t>
            </a:r>
            <a:endParaRPr sz="1200"/>
          </a:p>
          <a:p xmlns:a="http://schemas.openxmlformats.org/drawingml/2006/main">
            <a:pPr marL="0" indent="0">
              <a:spcAft>
                <a:spcPts val="200"/>
              </a:spcAft>
              <a:buNone/>
            </a:pPr>
            <a:r>
              <a:rPr sz="1400">
                <a:solidFill>
                  <a:schemeClr val="tx1"/>
                </a:solidFill>
              </a:rPr>
              <a:t>Khách hàng: Công ty Cổ phần S.S.G. Thiết kế cơ sở và thiết kế kỹ thuật hệ thống điện, điện nhẹ, điều hòa không khí, cấp thoát nước, PCCC.</a:t>
            </a:r>
            <a:endParaRPr sz="1200"/>
          </a:p>
        </p:txBody>
      </p:sp>
      <p:sp>
        <p:nvSpPr>
          <p:cNvPr id="25" name="Slide Number Placeholder 0">
            <a:extLst xmlns:a="http://schemas.openxmlformats.org/drawingml/2006/main">
              <a:ext uri="{FF2B5EF4-FFF2-40B4-BE49-F238E27FC236}">
                <a16:creationId xmlns:a16="http://schemas.microsoft.com/office/drawing/2014/main" id="{280FEDBC-C95C-47CE-8C71-951D571EF7BA}"/>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25</a:t>
            </a:fld>
            <a:endParaRPr/>
          </a:p>
        </p:txBody>
      </p:sp>
    </p:spTree>
    <p:extLst>
      <p:ext uri="{BB962C8B-B14F-4D97-AF65-F5344CB8AC3E}">
        <p14:creationId xmlns:p14="http://schemas.microsoft.com/office/powerpoint/2010/main" val="1506705992"/>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E57E43B2-7AAA-46A6-94E8-723542DE996C}"/>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Nhà máy, năng lượng và hạ tầng cấp nước</a:t>
            </a:r>
            <a:endParaRPr sz="3400"/>
          </a:p>
        </p:txBody>
      </p:sp>
      <p:sp>
        <p:nvSpPr>
          <p:cNvPr id="3" name="Kicker">
            <a:extLst xmlns:a="http://schemas.openxmlformats.org/drawingml/2006/main">
              <a:ext uri="{FF2B5EF4-FFF2-40B4-BE49-F238E27FC236}">
                <a16:creationId xmlns:a16="http://schemas.microsoft.com/office/drawing/2014/main" id="{A7C214F3-3E0C-4DD5-B86B-4B8E985F7272}"/>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pic>
        <p:nvPicPr>
          <p:cNvPr id="35" name="Plant photo 1"/>
          <p:cNvPicPr>
            <a:picLocks xmlns:a="http://schemas.openxmlformats.org/drawingml/2006/main" noChangeAspect="1"/>
          </p:cNvPicPr>
          <p:nvPr/>
        </p:nvPicPr>
        <p:blipFill>
          <a:blip xmlns:r="http://schemas.openxmlformats.org/officeDocument/2006/relationships" xmlns:a="http://schemas.openxmlformats.org/drawingml/2006/main" r:embed="Ra918a7774f6e4737"/>
          <a:stretch xmlns:a="http://schemas.openxmlformats.org/drawingml/2006/main">
            <a:fillRect l="0" t="0" r="0" b="0"/>
          </a:stretch>
        </p:blipFill>
        <p:spPr>
          <a:xfrm xmlns:a="http://schemas.openxmlformats.org/drawingml/2006/main">
            <a:off x="7866583" y="1600200"/>
            <a:ext cx="3776472" cy="2148840"/>
          </a:xfrm>
          <a:prstGeom xmlns:a="http://schemas.openxmlformats.org/drawingml/2006/main" prst="rect">
            <a:avLst/>
          </a:prstGeom>
        </p:spPr>
      </p:pic>
      <p:pic>
        <p:nvPicPr>
          <p:cNvPr id="36" name="Plant photo 2"/>
          <p:cNvPicPr>
            <a:picLocks xmlns:a="http://schemas.openxmlformats.org/drawingml/2006/main" noChangeAspect="1"/>
          </p:cNvPicPr>
          <p:nvPr/>
        </p:nvPicPr>
        <p:blipFill>
          <a:blip xmlns:r="http://schemas.openxmlformats.org/officeDocument/2006/relationships" xmlns:a="http://schemas.openxmlformats.org/drawingml/2006/main" r:embed="Rdb959aa3508f4f05"/>
          <a:stretch xmlns:a="http://schemas.openxmlformats.org/drawingml/2006/main">
            <a:fillRect l="0" t="0" r="0" b="0"/>
          </a:stretch>
        </p:blipFill>
        <p:spPr>
          <a:xfrm xmlns:a="http://schemas.openxmlformats.org/drawingml/2006/main">
            <a:off x="7866583" y="3886200"/>
            <a:ext cx="3776472" cy="2148840"/>
          </a:xfrm>
          <a:prstGeom xmlns:a="http://schemas.openxmlformats.org/drawingml/2006/main" prst="rect">
            <a:avLst/>
          </a:prstGeom>
        </p:spPr>
      </p:pic>
      <p:sp>
        <p:nvSpPr>
          <p:cNvPr id="6" name="Ind circle 1">
            <a:extLst xmlns:a="http://schemas.openxmlformats.org/drawingml/2006/main">
              <a:ext uri="{FF2B5EF4-FFF2-40B4-BE49-F238E27FC236}">
                <a16:creationId xmlns:a16="http://schemas.microsoft.com/office/drawing/2014/main" id="{4C642219-A49B-4F73-B9C5-DF8A10E99D19}"/>
              </a:ext>
            </a:extLst>
          </p:cNvPr>
          <p:cNvSpPr>
            <a:spLocks xmlns:a="http://schemas.openxmlformats.org/drawingml/2006/main" noGrp="1"/>
          </p:cNvSpPr>
          <p:nvPr/>
        </p:nvSpPr>
        <p:spPr>
          <a:xfrm xmlns:a="http://schemas.openxmlformats.org/drawingml/2006/main">
            <a:off x="548640" y="1673352"/>
            <a:ext cx="512064" cy="512064"/>
          </a:xfrm>
          <a:prstGeom xmlns:a="http://schemas.openxmlformats.org/drawingml/2006/main" prst="ellipse">
            <a:avLst/>
          </a:prstGeom>
          <a:solidFill xmlns:a="http://schemas.openxmlformats.org/drawingml/2006/main">
            <a:schemeClr val="accent2"/>
          </a:solidFill>
        </p:spPr>
      </p:sp>
      <p:pic>
        <p:nvPicPr>
          <p:cNvPr id="38" name="Ind icon 1"/>
          <p:cNvPicPr>
            <a:picLocks xmlns:a="http://schemas.openxmlformats.org/drawingml/2006/main" noChangeAspect="1"/>
          </p:cNvPicPr>
          <p:nvPr/>
        </p:nvPicPr>
        <p:blipFill>
          <a:blip xmlns:r="http://schemas.openxmlformats.org/officeDocument/2006/relationships" xmlns:a="http://schemas.openxmlformats.org/drawingml/2006/main" r:embed="R10754a9fbe1a4024"/>
          <a:stretch xmlns:a="http://schemas.openxmlformats.org/drawingml/2006/main">
            <a:fillRect l="0" t="0" r="0" b="0"/>
          </a:stretch>
        </p:blipFill>
        <p:spPr>
          <a:xfrm xmlns:a="http://schemas.openxmlformats.org/drawingml/2006/main">
            <a:off x="676656" y="1801368"/>
            <a:ext cx="256032" cy="256032"/>
          </a:xfrm>
          <a:prstGeom xmlns:a="http://schemas.openxmlformats.org/drawingml/2006/main" prst="rect">
            <a:avLst/>
          </a:prstGeom>
        </p:spPr>
      </p:pic>
      <p:sp>
        <p:nvSpPr>
          <p:cNvPr id="8" name="Ind 1">
            <a:extLst xmlns:a="http://schemas.openxmlformats.org/drawingml/2006/main">
              <a:ext uri="{FF2B5EF4-FFF2-40B4-BE49-F238E27FC236}">
                <a16:creationId xmlns:a16="http://schemas.microsoft.com/office/drawing/2014/main" id="{5B6DF91B-A4BB-4D87-8F53-A941D267BDEA}"/>
              </a:ext>
            </a:extLst>
          </p:cNvPr>
          <p:cNvSpPr>
            <a:spLocks xmlns:a="http://schemas.openxmlformats.org/drawingml/2006/main" noGrp="1"/>
          </p:cNvSpPr>
          <p:nvPr/>
        </p:nvSpPr>
        <p:spPr>
          <a:xfrm xmlns:a="http://schemas.openxmlformats.org/drawingml/2006/main">
            <a:off x="1280160" y="1600200"/>
            <a:ext cx="6220663" cy="88696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Nhà máy nhiệt điện thu hồi nhiệt thải 5 MW, BIWASE (2021–2022)</a:t>
            </a:r>
            <a:endParaRPr sz="1500"/>
          </a:p>
          <a:p xmlns:a="http://schemas.openxmlformats.org/drawingml/2006/main">
            <a:pPr marL="0" indent="0">
              <a:buNone/>
            </a:pPr>
            <a:r>
              <a:rPr sz="1300">
                <a:solidFill>
                  <a:schemeClr val="accent4"/>
                </a:solidFill>
              </a:rPr>
              <a:t>Thiết kế bản vẽ thi công; cung cấp, thi công và lắp đặt hệ thống điện</a:t>
            </a:r>
            <a:endParaRPr sz="1500"/>
          </a:p>
        </p:txBody>
      </p:sp>
      <p:sp>
        <p:nvSpPr>
          <p:cNvPr id="9" name="Ind circle 2">
            <a:extLst xmlns:a="http://schemas.openxmlformats.org/drawingml/2006/main">
              <a:ext uri="{FF2B5EF4-FFF2-40B4-BE49-F238E27FC236}">
                <a16:creationId xmlns:a16="http://schemas.microsoft.com/office/drawing/2014/main" id="{14BB2BB5-F4E7-4235-936F-F9D1E1155BFC}"/>
              </a:ext>
            </a:extLst>
          </p:cNvPr>
          <p:cNvSpPr>
            <a:spLocks xmlns:a="http://schemas.openxmlformats.org/drawingml/2006/main" noGrp="1"/>
          </p:cNvSpPr>
          <p:nvPr/>
        </p:nvSpPr>
        <p:spPr>
          <a:xfrm xmlns:a="http://schemas.openxmlformats.org/drawingml/2006/main">
            <a:off x="548640" y="2560320"/>
            <a:ext cx="512064" cy="512064"/>
          </a:xfrm>
          <a:prstGeom xmlns:a="http://schemas.openxmlformats.org/drawingml/2006/main" prst="ellipse">
            <a:avLst/>
          </a:prstGeom>
          <a:solidFill xmlns:a="http://schemas.openxmlformats.org/drawingml/2006/main">
            <a:schemeClr val="accent2"/>
          </a:solidFill>
        </p:spPr>
      </p:sp>
      <p:pic>
        <p:nvPicPr>
          <p:cNvPr id="41" name="Ind icon 2"/>
          <p:cNvPicPr>
            <a:picLocks xmlns:a="http://schemas.openxmlformats.org/drawingml/2006/main" noChangeAspect="1"/>
          </p:cNvPicPr>
          <p:nvPr/>
        </p:nvPicPr>
        <p:blipFill>
          <a:blip xmlns:r="http://schemas.openxmlformats.org/officeDocument/2006/relationships" xmlns:a="http://schemas.openxmlformats.org/drawingml/2006/main" r:embed="R19344be156f0482c"/>
          <a:stretch xmlns:a="http://schemas.openxmlformats.org/drawingml/2006/main">
            <a:fillRect l="0" t="0" r="0" b="0"/>
          </a:stretch>
        </p:blipFill>
        <p:spPr>
          <a:xfrm xmlns:a="http://schemas.openxmlformats.org/drawingml/2006/main">
            <a:off x="676656" y="2688336"/>
            <a:ext cx="256032" cy="256032"/>
          </a:xfrm>
          <a:prstGeom xmlns:a="http://schemas.openxmlformats.org/drawingml/2006/main" prst="rect">
            <a:avLst/>
          </a:prstGeom>
        </p:spPr>
      </p:pic>
      <p:sp>
        <p:nvSpPr>
          <p:cNvPr id="11" name="Ind 2">
            <a:extLst xmlns:a="http://schemas.openxmlformats.org/drawingml/2006/main">
              <a:ext uri="{FF2B5EF4-FFF2-40B4-BE49-F238E27FC236}">
                <a16:creationId xmlns:a16="http://schemas.microsoft.com/office/drawing/2014/main" id="{3BC7D644-0707-48C1-8F5C-7B52CC543E93}"/>
              </a:ext>
            </a:extLst>
          </p:cNvPr>
          <p:cNvSpPr>
            <a:spLocks xmlns:a="http://schemas.openxmlformats.org/drawingml/2006/main" noGrp="1"/>
          </p:cNvSpPr>
          <p:nvPr/>
        </p:nvSpPr>
        <p:spPr>
          <a:xfrm xmlns:a="http://schemas.openxmlformats.org/drawingml/2006/main">
            <a:off x="1280160" y="2487168"/>
            <a:ext cx="6220663" cy="88696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Nhà máy điện rác 500 tấn/ngày, CNIM Martin (2024)</a:t>
            </a:r>
            <a:endParaRPr sz="1500"/>
          </a:p>
          <a:p xmlns:a="http://schemas.openxmlformats.org/drawingml/2006/main">
            <a:pPr marL="0" indent="0">
              <a:buNone/>
            </a:pPr>
            <a:r>
              <a:rPr sz="1300">
                <a:solidFill>
                  <a:schemeClr val="accent4"/>
                </a:solidFill>
              </a:rPr>
              <a:t>Tư vấn kỹ thuật và giám sát</a:t>
            </a:r>
            <a:endParaRPr sz="1500"/>
          </a:p>
        </p:txBody>
      </p:sp>
      <p:sp>
        <p:nvSpPr>
          <p:cNvPr id="12" name="Ind circle 3">
            <a:extLst xmlns:a="http://schemas.openxmlformats.org/drawingml/2006/main">
              <a:ext uri="{FF2B5EF4-FFF2-40B4-BE49-F238E27FC236}">
                <a16:creationId xmlns:a16="http://schemas.microsoft.com/office/drawing/2014/main" id="{5F536871-85F5-43D9-9AC1-707CB265729A}"/>
              </a:ext>
            </a:extLst>
          </p:cNvPr>
          <p:cNvSpPr>
            <a:spLocks xmlns:a="http://schemas.openxmlformats.org/drawingml/2006/main" noGrp="1"/>
          </p:cNvSpPr>
          <p:nvPr/>
        </p:nvSpPr>
        <p:spPr>
          <a:xfrm xmlns:a="http://schemas.openxmlformats.org/drawingml/2006/main">
            <a:off x="548640" y="3447288"/>
            <a:ext cx="512064" cy="512064"/>
          </a:xfrm>
          <a:prstGeom xmlns:a="http://schemas.openxmlformats.org/drawingml/2006/main" prst="ellipse">
            <a:avLst/>
          </a:prstGeom>
          <a:solidFill xmlns:a="http://schemas.openxmlformats.org/drawingml/2006/main">
            <a:schemeClr val="accent1"/>
          </a:solidFill>
        </p:spPr>
      </p:sp>
      <p:pic>
        <p:nvPicPr>
          <p:cNvPr id="44" name="Ind icon 3"/>
          <p:cNvPicPr>
            <a:picLocks xmlns:a="http://schemas.openxmlformats.org/drawingml/2006/main" noChangeAspect="1"/>
          </p:cNvPicPr>
          <p:nvPr/>
        </p:nvPicPr>
        <p:blipFill>
          <a:blip xmlns:r="http://schemas.openxmlformats.org/officeDocument/2006/relationships" xmlns:a="http://schemas.openxmlformats.org/drawingml/2006/main" r:embed="Ra6ac770eccd44596"/>
          <a:stretch xmlns:a="http://schemas.openxmlformats.org/drawingml/2006/main">
            <a:fillRect l="0" t="0" r="0" b="0"/>
          </a:stretch>
        </p:blipFill>
        <p:spPr>
          <a:xfrm xmlns:a="http://schemas.openxmlformats.org/drawingml/2006/main">
            <a:off x="676656" y="3575304"/>
            <a:ext cx="256032" cy="256032"/>
          </a:xfrm>
          <a:prstGeom xmlns:a="http://schemas.openxmlformats.org/drawingml/2006/main" prst="rect">
            <a:avLst/>
          </a:prstGeom>
        </p:spPr>
      </p:pic>
      <p:sp>
        <p:nvSpPr>
          <p:cNvPr id="14" name="Ind 3">
            <a:extLst xmlns:a="http://schemas.openxmlformats.org/drawingml/2006/main">
              <a:ext uri="{FF2B5EF4-FFF2-40B4-BE49-F238E27FC236}">
                <a16:creationId xmlns:a16="http://schemas.microsoft.com/office/drawing/2014/main" id="{8DA0D32B-C22B-4EA5-BC90-24205F8EFC33}"/>
              </a:ext>
            </a:extLst>
          </p:cNvPr>
          <p:cNvSpPr>
            <a:spLocks xmlns:a="http://schemas.openxmlformats.org/drawingml/2006/main" noGrp="1"/>
          </p:cNvSpPr>
          <p:nvPr/>
        </p:nvSpPr>
        <p:spPr>
          <a:xfrm xmlns:a="http://schemas.openxmlformats.org/drawingml/2006/main">
            <a:off x="1280160" y="3374136"/>
            <a:ext cx="6220663" cy="88696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Nhà máy Jabil, Khu Công nghệ cao TP.HCM (2011)</a:t>
            </a:r>
            <a:endParaRPr sz="1500"/>
          </a:p>
          <a:p xmlns:a="http://schemas.openxmlformats.org/drawingml/2006/main">
            <a:pPr marL="0" indent="0">
              <a:buNone/>
            </a:pPr>
            <a:r>
              <a:rPr sz="1300">
                <a:solidFill>
                  <a:schemeClr val="accent4"/>
                </a:solidFill>
              </a:rPr>
              <a:t>Thiết kế bản vẽ thi công hệ thống điện</a:t>
            </a:r>
            <a:endParaRPr sz="1500"/>
          </a:p>
        </p:txBody>
      </p:sp>
      <p:sp>
        <p:nvSpPr>
          <p:cNvPr id="15" name="Ind circle 4">
            <a:extLst xmlns:a="http://schemas.openxmlformats.org/drawingml/2006/main">
              <a:ext uri="{FF2B5EF4-FFF2-40B4-BE49-F238E27FC236}">
                <a16:creationId xmlns:a16="http://schemas.microsoft.com/office/drawing/2014/main" id="{2590D30D-F463-4CB1-9FA6-53630FC144B9}"/>
              </a:ext>
            </a:extLst>
          </p:cNvPr>
          <p:cNvSpPr>
            <a:spLocks xmlns:a="http://schemas.openxmlformats.org/drawingml/2006/main" noGrp="1"/>
          </p:cNvSpPr>
          <p:nvPr/>
        </p:nvSpPr>
        <p:spPr>
          <a:xfrm xmlns:a="http://schemas.openxmlformats.org/drawingml/2006/main">
            <a:off x="548640" y="4334256"/>
            <a:ext cx="512064" cy="512064"/>
          </a:xfrm>
          <a:prstGeom xmlns:a="http://schemas.openxmlformats.org/drawingml/2006/main" prst="ellipse">
            <a:avLst/>
          </a:prstGeom>
          <a:solidFill xmlns:a="http://schemas.openxmlformats.org/drawingml/2006/main">
            <a:schemeClr val="accent1"/>
          </a:solidFill>
        </p:spPr>
      </p:sp>
      <p:pic>
        <p:nvPicPr>
          <p:cNvPr id="47" name="Ind icon 4"/>
          <p:cNvPicPr>
            <a:picLocks xmlns:a="http://schemas.openxmlformats.org/drawingml/2006/main" noChangeAspect="1"/>
          </p:cNvPicPr>
          <p:nvPr/>
        </p:nvPicPr>
        <p:blipFill>
          <a:blip xmlns:r="http://schemas.openxmlformats.org/officeDocument/2006/relationships" xmlns:a="http://schemas.openxmlformats.org/drawingml/2006/main" r:embed="R6e7c78f138d340d6"/>
          <a:stretch xmlns:a="http://schemas.openxmlformats.org/drawingml/2006/main">
            <a:fillRect l="0" t="0" r="0" b="0"/>
          </a:stretch>
        </p:blipFill>
        <p:spPr>
          <a:xfrm xmlns:a="http://schemas.openxmlformats.org/drawingml/2006/main">
            <a:off x="676656" y="4462272"/>
            <a:ext cx="256032" cy="256032"/>
          </a:xfrm>
          <a:prstGeom xmlns:a="http://schemas.openxmlformats.org/drawingml/2006/main" prst="rect">
            <a:avLst/>
          </a:prstGeom>
        </p:spPr>
      </p:pic>
      <p:sp>
        <p:nvSpPr>
          <p:cNvPr id="17" name="Ind 4">
            <a:extLst xmlns:a="http://schemas.openxmlformats.org/drawingml/2006/main">
              <a:ext uri="{FF2B5EF4-FFF2-40B4-BE49-F238E27FC236}">
                <a16:creationId xmlns:a16="http://schemas.microsoft.com/office/drawing/2014/main" id="{BD0E92E5-361D-43F3-9A70-5738B7AD5A0E}"/>
              </a:ext>
            </a:extLst>
          </p:cNvPr>
          <p:cNvSpPr>
            <a:spLocks xmlns:a="http://schemas.openxmlformats.org/drawingml/2006/main" noGrp="1"/>
          </p:cNvSpPr>
          <p:nvPr/>
        </p:nvSpPr>
        <p:spPr>
          <a:xfrm xmlns:a="http://schemas.openxmlformats.org/drawingml/2006/main">
            <a:off x="1280160" y="4261104"/>
            <a:ext cx="6220663" cy="88696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Nhà máy nước Kênh Đông (2011), Nhà máy nước sạch Phú An (2019)</a:t>
            </a:r>
            <a:endParaRPr sz="1500"/>
          </a:p>
          <a:p xmlns:a="http://schemas.openxmlformats.org/drawingml/2006/main">
            <a:pPr marL="0" indent="0">
              <a:buNone/>
            </a:pPr>
            <a:r>
              <a:rPr sz="1300">
                <a:solidFill>
                  <a:schemeClr val="accent4"/>
                </a:solidFill>
              </a:rPr>
              <a:t>Tư vấn giám sát</a:t>
            </a:r>
            <a:endParaRPr sz="1500"/>
          </a:p>
        </p:txBody>
      </p:sp>
      <p:sp>
        <p:nvSpPr>
          <p:cNvPr id="18" name="Ind circle 5">
            <a:extLst xmlns:a="http://schemas.openxmlformats.org/drawingml/2006/main">
              <a:ext uri="{FF2B5EF4-FFF2-40B4-BE49-F238E27FC236}">
                <a16:creationId xmlns:a16="http://schemas.microsoft.com/office/drawing/2014/main" id="{71E8FC66-8FDF-4602-871D-24E7249D163C}"/>
              </a:ext>
            </a:extLst>
          </p:cNvPr>
          <p:cNvSpPr>
            <a:spLocks xmlns:a="http://schemas.openxmlformats.org/drawingml/2006/main" noGrp="1"/>
          </p:cNvSpPr>
          <p:nvPr/>
        </p:nvSpPr>
        <p:spPr>
          <a:xfrm xmlns:a="http://schemas.openxmlformats.org/drawingml/2006/main">
            <a:off x="548640" y="5221224"/>
            <a:ext cx="512064" cy="512064"/>
          </a:xfrm>
          <a:prstGeom xmlns:a="http://schemas.openxmlformats.org/drawingml/2006/main" prst="ellipse">
            <a:avLst/>
          </a:prstGeom>
          <a:solidFill xmlns:a="http://schemas.openxmlformats.org/drawingml/2006/main">
            <a:schemeClr val="accent1"/>
          </a:solidFill>
        </p:spPr>
      </p:sp>
      <p:pic>
        <p:nvPicPr>
          <p:cNvPr id="50" name="Ind icon 5"/>
          <p:cNvPicPr>
            <a:picLocks xmlns:a="http://schemas.openxmlformats.org/drawingml/2006/main" noChangeAspect="1"/>
          </p:cNvPicPr>
          <p:nvPr/>
        </p:nvPicPr>
        <p:blipFill>
          <a:blip xmlns:r="http://schemas.openxmlformats.org/officeDocument/2006/relationships" xmlns:a="http://schemas.openxmlformats.org/drawingml/2006/main" r:embed="R931d36c59d3b4d27"/>
          <a:stretch xmlns:a="http://schemas.openxmlformats.org/drawingml/2006/main">
            <a:fillRect l="0" t="0" r="0" b="0"/>
          </a:stretch>
        </p:blipFill>
        <p:spPr>
          <a:xfrm xmlns:a="http://schemas.openxmlformats.org/drawingml/2006/main">
            <a:off x="676656" y="5349240"/>
            <a:ext cx="256032" cy="256032"/>
          </a:xfrm>
          <a:prstGeom xmlns:a="http://schemas.openxmlformats.org/drawingml/2006/main" prst="rect">
            <a:avLst/>
          </a:prstGeom>
        </p:spPr>
      </p:pic>
      <p:sp>
        <p:nvSpPr>
          <p:cNvPr id="20" name="Ind 5">
            <a:extLst xmlns:a="http://schemas.openxmlformats.org/drawingml/2006/main">
              <a:ext uri="{FF2B5EF4-FFF2-40B4-BE49-F238E27FC236}">
                <a16:creationId xmlns:a16="http://schemas.microsoft.com/office/drawing/2014/main" id="{2C21365F-4791-4D52-90DF-CCD6298DFD3B}"/>
              </a:ext>
            </a:extLst>
          </p:cNvPr>
          <p:cNvSpPr>
            <a:spLocks xmlns:a="http://schemas.openxmlformats.org/drawingml/2006/main" noGrp="1"/>
          </p:cNvSpPr>
          <p:nvPr/>
        </p:nvSpPr>
        <p:spPr>
          <a:xfrm xmlns:a="http://schemas.openxmlformats.org/drawingml/2006/main">
            <a:off x="1280160" y="5148072"/>
            <a:ext cx="6220663" cy="88696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b="1">
                <a:solidFill>
                  <a:schemeClr val="tx2"/>
                </a:solidFill>
              </a:rPr>
              <a:t>Nhà kho Mapletree, Bình Dương (2007); Kho Komatsu, Đồng Nai (2009)</a:t>
            </a:r>
            <a:endParaRPr sz="1500"/>
          </a:p>
          <a:p xmlns:a="http://schemas.openxmlformats.org/drawingml/2006/main">
            <a:pPr marL="0" indent="0">
              <a:buNone/>
            </a:pPr>
            <a:r>
              <a:rPr sz="1300">
                <a:solidFill>
                  <a:schemeClr val="accent4"/>
                </a:solidFill>
              </a:rPr>
              <a:t>Thiết kế hệ thống M&amp;E</a:t>
            </a:r>
            <a:endParaRPr sz="1500"/>
          </a:p>
        </p:txBody>
      </p:sp>
      <p:sp>
        <p:nvSpPr>
          <p:cNvPr id="25" name="Slide Number Placeholder 0">
            <a:extLst xmlns:a="http://schemas.openxmlformats.org/drawingml/2006/main">
              <a:ext uri="{FF2B5EF4-FFF2-40B4-BE49-F238E27FC236}">
                <a16:creationId xmlns:a16="http://schemas.microsoft.com/office/drawing/2014/main" id="{86D8EFDA-9844-406B-BD75-9EB66F885B63}"/>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26</a:t>
            </a:fld>
            <a:endParaRPr/>
          </a:p>
        </p:txBody>
      </p:sp>
    </p:spTree>
    <p:extLst>
      <p:ext uri="{BB962C8B-B14F-4D97-AF65-F5344CB8AC3E}">
        <p14:creationId xmlns:p14="http://schemas.microsoft.com/office/powerpoint/2010/main" val="1299129138"/>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A350D37A-0A85-405E-BF70-649A4AE103B4}"/>
              </a:ext>
            </a:extLst>
          </p:cNvPr>
          <p:cNvSpPr>
            <a:spLocks xmlns:a="http://schemas.openxmlformats.org/drawingml/2006/main" noGrp="1"/>
          </p:cNvSpPr>
          <p:nvPr>
            <p:ph type="title" idx="102"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tx2"/>
                </a:solidFill>
              </a:rPr>
              <a:t>Hình ảnh công trình đã thi công</a:t>
            </a:r>
            <a:endParaRPr sz="3400"/>
          </a:p>
        </p:txBody>
      </p:sp>
      <p:sp>
        <p:nvSpPr>
          <p:cNvPr id="3" name="Kicker">
            <a:extLst xmlns:a="http://schemas.openxmlformats.org/drawingml/2006/main">
              <a:ext uri="{FF2B5EF4-FFF2-40B4-BE49-F238E27FC236}">
                <a16:creationId xmlns:a16="http://schemas.microsoft.com/office/drawing/2014/main" id="{3BF93B58-C79E-47FE-B301-E53B315D9494}"/>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1"/>
                </a:solidFill>
              </a:rPr>
              <a:t>5. DỰ ÁN TIÊU BIỂU</a:t>
            </a:r>
            <a:endParaRPr sz="1200"/>
          </a:p>
        </p:txBody>
      </p:sp>
      <p:pic>
        <p:nvPicPr>
          <p:cNvPr id="32" name="Gallery photo 1"/>
          <p:cNvPicPr>
            <a:picLocks xmlns:a="http://schemas.openxmlformats.org/drawingml/2006/main" noChangeAspect="1"/>
          </p:cNvPicPr>
          <p:nvPr/>
        </p:nvPicPr>
        <p:blipFill>
          <a:blip xmlns:r="http://schemas.openxmlformats.org/officeDocument/2006/relationships" xmlns:a="http://schemas.openxmlformats.org/drawingml/2006/main" r:embed="R8d77199280e64db3"/>
          <a:stretch xmlns:a="http://schemas.openxmlformats.org/drawingml/2006/main">
            <a:fillRect l="0" t="0" r="0" b="0"/>
          </a:stretch>
        </p:blipFill>
        <p:spPr>
          <a:xfrm xmlns:a="http://schemas.openxmlformats.org/drawingml/2006/main">
            <a:off x="548640" y="1600200"/>
            <a:ext cx="2567864" cy="3749040"/>
          </a:xfrm>
          <a:prstGeom xmlns:a="http://schemas.openxmlformats.org/drawingml/2006/main" prst="rect">
            <a:avLst/>
          </a:prstGeom>
        </p:spPr>
      </p:pic>
      <p:sp>
        <p:nvSpPr>
          <p:cNvPr id="5" name="Gallery caption 1">
            <a:extLst xmlns:a="http://schemas.openxmlformats.org/drawingml/2006/main">
              <a:ext uri="{FF2B5EF4-FFF2-40B4-BE49-F238E27FC236}">
                <a16:creationId xmlns:a16="http://schemas.microsoft.com/office/drawing/2014/main" id="{26D5FAE4-7825-4C38-A9A4-25D6EA8D2B75}"/>
              </a:ext>
            </a:extLst>
          </p:cNvPr>
          <p:cNvSpPr>
            <a:spLocks xmlns:a="http://schemas.openxmlformats.org/drawingml/2006/main" noGrp="1"/>
          </p:cNvSpPr>
          <p:nvPr/>
        </p:nvSpPr>
        <p:spPr>
          <a:xfrm xmlns:a="http://schemas.openxmlformats.org/drawingml/2006/main">
            <a:off x="548640" y="5458968"/>
            <a:ext cx="256786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b="1">
                <a:solidFill>
                  <a:schemeClr val="tx2"/>
                </a:solidFill>
              </a:rPr>
              <a:t>Nhà máy nhiệt điện 5 MW</a:t>
            </a:r>
            <a:endParaRPr sz="1400"/>
          </a:p>
          <a:p xmlns:a="http://schemas.openxmlformats.org/drawingml/2006/main">
            <a:pPr marL="0" indent="0">
              <a:buNone/>
            </a:pPr>
            <a:r>
              <a:rPr sz="1200">
                <a:solidFill>
                  <a:schemeClr val="accent4"/>
                </a:solidFill>
              </a:rPr>
              <a:t>BIWASE, hệ thống điện, 2022</a:t>
            </a:r>
            <a:endParaRPr sz="1400"/>
          </a:p>
        </p:txBody>
      </p:sp>
      <p:pic>
        <p:nvPicPr>
          <p:cNvPr id="34" name="Gallery photo 2"/>
          <p:cNvPicPr>
            <a:picLocks xmlns:a="http://schemas.openxmlformats.org/drawingml/2006/main" noChangeAspect="1"/>
          </p:cNvPicPr>
          <p:nvPr/>
        </p:nvPicPr>
        <p:blipFill>
          <a:blip xmlns:r="http://schemas.openxmlformats.org/officeDocument/2006/relationships" xmlns:a="http://schemas.openxmlformats.org/drawingml/2006/main" r:embed="R0edaf90876dc4793"/>
          <a:stretch xmlns:a="http://schemas.openxmlformats.org/drawingml/2006/main">
            <a:fillRect l="0" t="0" r="0" b="0"/>
          </a:stretch>
        </p:blipFill>
        <p:spPr>
          <a:xfrm xmlns:a="http://schemas.openxmlformats.org/drawingml/2006/main">
            <a:off x="3390824" y="1600200"/>
            <a:ext cx="2567864" cy="3749040"/>
          </a:xfrm>
          <a:prstGeom xmlns:a="http://schemas.openxmlformats.org/drawingml/2006/main" prst="rect">
            <a:avLst/>
          </a:prstGeom>
        </p:spPr>
      </p:pic>
      <p:sp>
        <p:nvSpPr>
          <p:cNvPr id="7" name="Gallery caption 2">
            <a:extLst xmlns:a="http://schemas.openxmlformats.org/drawingml/2006/main">
              <a:ext uri="{FF2B5EF4-FFF2-40B4-BE49-F238E27FC236}">
                <a16:creationId xmlns:a16="http://schemas.microsoft.com/office/drawing/2014/main" id="{73C73A70-991F-40F5-AD24-8139E3C592AF}"/>
              </a:ext>
            </a:extLst>
          </p:cNvPr>
          <p:cNvSpPr>
            <a:spLocks xmlns:a="http://schemas.openxmlformats.org/drawingml/2006/main" noGrp="1"/>
          </p:cNvSpPr>
          <p:nvPr/>
        </p:nvSpPr>
        <p:spPr>
          <a:xfrm xmlns:a="http://schemas.openxmlformats.org/drawingml/2006/main">
            <a:off x="3390824" y="5458968"/>
            <a:ext cx="256786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b="1">
                <a:solidFill>
                  <a:schemeClr val="tx2"/>
                </a:solidFill>
              </a:rPr>
              <a:t>Khu vực thiết bị nhà máy</a:t>
            </a:r>
            <a:endParaRPr sz="1400"/>
          </a:p>
          <a:p xmlns:a="http://schemas.openxmlformats.org/drawingml/2006/main">
            <a:pPr marL="0" indent="0">
              <a:buNone/>
            </a:pPr>
            <a:r>
              <a:rPr sz="1200">
                <a:solidFill>
                  <a:schemeClr val="accent4"/>
                </a:solidFill>
              </a:rPr>
              <a:t>BIWASE, hệ thống điện, 2022</a:t>
            </a:r>
            <a:endParaRPr sz="1400"/>
          </a:p>
        </p:txBody>
      </p:sp>
      <p:pic>
        <p:nvPicPr>
          <p:cNvPr id="36" name="Gallery photo 3"/>
          <p:cNvPicPr>
            <a:picLocks xmlns:a="http://schemas.openxmlformats.org/drawingml/2006/main" noChangeAspect="1"/>
          </p:cNvPicPr>
          <p:nvPr/>
        </p:nvPicPr>
        <p:blipFill>
          <a:blip xmlns:r="http://schemas.openxmlformats.org/officeDocument/2006/relationships" xmlns:a="http://schemas.openxmlformats.org/drawingml/2006/main" r:embed="Rc4dc0b8909134603"/>
          <a:stretch xmlns:a="http://schemas.openxmlformats.org/drawingml/2006/main">
            <a:fillRect l="0" t="0" r="0" b="0"/>
          </a:stretch>
        </p:blipFill>
        <p:spPr>
          <a:xfrm xmlns:a="http://schemas.openxmlformats.org/drawingml/2006/main">
            <a:off x="6233008" y="1600200"/>
            <a:ext cx="2567864" cy="3749040"/>
          </a:xfrm>
          <a:prstGeom xmlns:a="http://schemas.openxmlformats.org/drawingml/2006/main" prst="rect">
            <a:avLst/>
          </a:prstGeom>
        </p:spPr>
      </p:pic>
      <p:sp>
        <p:nvSpPr>
          <p:cNvPr id="9" name="Gallery caption 3">
            <a:extLst xmlns:a="http://schemas.openxmlformats.org/drawingml/2006/main">
              <a:ext uri="{FF2B5EF4-FFF2-40B4-BE49-F238E27FC236}">
                <a16:creationId xmlns:a16="http://schemas.microsoft.com/office/drawing/2014/main" id="{B371A162-483A-4C71-B57E-D2B50697254D}"/>
              </a:ext>
            </a:extLst>
          </p:cNvPr>
          <p:cNvSpPr>
            <a:spLocks xmlns:a="http://schemas.openxmlformats.org/drawingml/2006/main" noGrp="1"/>
          </p:cNvSpPr>
          <p:nvPr/>
        </p:nvSpPr>
        <p:spPr>
          <a:xfrm xmlns:a="http://schemas.openxmlformats.org/drawingml/2006/main">
            <a:off x="6233008" y="5458968"/>
            <a:ext cx="256786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b="1">
                <a:solidFill>
                  <a:schemeClr val="tx2"/>
                </a:solidFill>
              </a:rPr>
              <a:t>Showroom Honda Cộng Hòa</a:t>
            </a:r>
            <a:endParaRPr sz="1400"/>
          </a:p>
          <a:p xmlns:a="http://schemas.openxmlformats.org/drawingml/2006/main">
            <a:pPr marL="0" indent="0">
              <a:buNone/>
            </a:pPr>
            <a:r>
              <a:rPr sz="1200">
                <a:solidFill>
                  <a:schemeClr val="accent4"/>
                </a:solidFill>
              </a:rPr>
              <a:t>Điện, PCCC, điều hòa, 2023</a:t>
            </a:r>
            <a:endParaRPr sz="1400"/>
          </a:p>
        </p:txBody>
      </p:sp>
      <p:pic>
        <p:nvPicPr>
          <p:cNvPr id="38" name="Gallery photo 4"/>
          <p:cNvPicPr>
            <a:picLocks xmlns:a="http://schemas.openxmlformats.org/drawingml/2006/main" noChangeAspect="1"/>
          </p:cNvPicPr>
          <p:nvPr/>
        </p:nvPicPr>
        <p:blipFill>
          <a:blip xmlns:r="http://schemas.openxmlformats.org/officeDocument/2006/relationships" xmlns:a="http://schemas.openxmlformats.org/drawingml/2006/main" r:embed="R3ebbc952f5a248e8"/>
          <a:stretch xmlns:a="http://schemas.openxmlformats.org/drawingml/2006/main">
            <a:fillRect l="0" t="0" r="0" b="0"/>
          </a:stretch>
        </p:blipFill>
        <p:spPr>
          <a:xfrm xmlns:a="http://schemas.openxmlformats.org/drawingml/2006/main">
            <a:off x="9075191" y="1600200"/>
            <a:ext cx="2567864" cy="3749040"/>
          </a:xfrm>
          <a:prstGeom xmlns:a="http://schemas.openxmlformats.org/drawingml/2006/main" prst="rect">
            <a:avLst/>
          </a:prstGeom>
        </p:spPr>
      </p:pic>
      <p:sp>
        <p:nvSpPr>
          <p:cNvPr id="11" name="Gallery caption 4">
            <a:extLst xmlns:a="http://schemas.openxmlformats.org/drawingml/2006/main">
              <a:ext uri="{FF2B5EF4-FFF2-40B4-BE49-F238E27FC236}">
                <a16:creationId xmlns:a16="http://schemas.microsoft.com/office/drawing/2014/main" id="{971DAEDD-353D-4B1B-8ABC-88D1DBC39B1D}"/>
              </a:ext>
            </a:extLst>
          </p:cNvPr>
          <p:cNvSpPr>
            <a:spLocks xmlns:a="http://schemas.openxmlformats.org/drawingml/2006/main" noGrp="1"/>
          </p:cNvSpPr>
          <p:nvPr/>
        </p:nvSpPr>
        <p:spPr>
          <a:xfrm xmlns:a="http://schemas.openxmlformats.org/drawingml/2006/main">
            <a:off x="9075191" y="5458968"/>
            <a:ext cx="2567864" cy="566928"/>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400" b="1">
                <a:solidFill>
                  <a:schemeClr val="tx2"/>
                </a:solidFill>
              </a:rPr>
              <a:t>Biệt thự N.T.P</a:t>
            </a:r>
            <a:endParaRPr sz="1400"/>
          </a:p>
          <a:p xmlns:a="http://schemas.openxmlformats.org/drawingml/2006/main">
            <a:pPr marL="0" indent="0">
              <a:buNone/>
            </a:pPr>
            <a:r>
              <a:rPr sz="1200">
                <a:solidFill>
                  <a:schemeClr val="accent4"/>
                </a:solidFill>
              </a:rPr>
              <a:t>Điều hòa, thông gió, 2023</a:t>
            </a:r>
            <a:endParaRPr sz="1400"/>
          </a:p>
        </p:txBody>
      </p:sp>
      <p:sp>
        <p:nvSpPr>
          <p:cNvPr id="25" name="Slide Number Placeholder 0">
            <a:extLst xmlns:a="http://schemas.openxmlformats.org/drawingml/2006/main">
              <a:ext uri="{FF2B5EF4-FFF2-40B4-BE49-F238E27FC236}">
                <a16:creationId xmlns:a16="http://schemas.microsoft.com/office/drawing/2014/main" id="{866382A3-221C-443E-8C89-C673FC3E412A}"/>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4"/>
                </a:solidFill>
              </a:defRPr>
            </a:lvl1pPr>
          </a:lstStyle>
          <a:p xmlns:a="http://schemas.openxmlformats.org/drawingml/2006/main">
            <a:pPr algn="r">
              <a:buNone/>
            </a:pPr>
            <a:fld id="{F7021451-1387-4CA6-816F-3879F97B5CBC}" type="slidenum">
              <a:rPr b="0"/>
              <a:t>27</a:t>
            </a:fld>
            <a:endParaRPr/>
          </a:p>
        </p:txBody>
      </p:sp>
    </p:spTree>
    <p:extLst>
      <p:ext uri="{BB962C8B-B14F-4D97-AF65-F5344CB8AC3E}">
        <p14:creationId xmlns:p14="http://schemas.microsoft.com/office/powerpoint/2010/main" val="1975863745"/>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2" name="Text 2">
            <a:extLst xmlns:a="http://schemas.openxmlformats.org/drawingml/2006/main">
              <a:ext uri="{FF2B5EF4-FFF2-40B4-BE49-F238E27FC236}">
                <a16:creationId xmlns:a16="http://schemas.microsoft.com/office/drawing/2014/main" id="{CF5A515A-2DBF-4E42-A5C0-392D39419FC4}"/>
              </a:ext>
            </a:extLst>
          </p:cNvPr>
          <p:cNvSpPr>
            <a:spLocks xmlns:a="http://schemas.openxmlformats.org/drawingml/2006/main" noGrp="1"/>
          </p:cNvSpPr>
          <p:nvPr>
            <p:ph type="title" idx="103" hasCustomPrompt="1"/>
          </p:nvPr>
        </p:nvSpPr>
        <p:spPr>
          <a:xfrm xmlns:a="http://schemas.openxmlformats.org/drawingml/2006/main">
            <a:off x="548640" y="621792"/>
            <a:ext cx="11094415" cy="73152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3400" b="1">
                <a:solidFill>
                  <a:schemeClr val="bg1"/>
                </a:solidFill>
              </a:rPr>
              <a:t>Dự án ở nước ngoài</a:t>
            </a:r>
            <a:endParaRPr sz="3400"/>
          </a:p>
        </p:txBody>
      </p:sp>
      <p:sp>
        <p:nvSpPr>
          <p:cNvPr id="3" name="Kicker">
            <a:extLst xmlns:a="http://schemas.openxmlformats.org/drawingml/2006/main">
              <a:ext uri="{FF2B5EF4-FFF2-40B4-BE49-F238E27FC236}">
                <a16:creationId xmlns:a16="http://schemas.microsoft.com/office/drawing/2014/main" id="{291AE432-E993-4D6E-83A8-F3CB9E0FC29B}"/>
              </a:ext>
            </a:extLst>
          </p:cNvPr>
          <p:cNvSpPr>
            <a:spLocks xmlns:a="http://schemas.openxmlformats.org/drawingml/2006/main" noGrp="1"/>
          </p:cNvSpPr>
          <p:nvPr/>
        </p:nvSpPr>
        <p:spPr>
          <a:xfrm xmlns:a="http://schemas.openxmlformats.org/drawingml/2006/main">
            <a:off x="548640" y="292608"/>
            <a:ext cx="822960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spc="300">
                <a:solidFill>
                  <a:schemeClr val="accent2"/>
                </a:solidFill>
              </a:rPr>
              <a:t>5. DỰ ÁN TIÊU BIỂU</a:t>
            </a:r>
            <a:endParaRPr sz="1200"/>
          </a:p>
        </p:txBody>
      </p:sp>
      <p:pic>
        <p:nvPicPr>
          <p:cNvPr id="36" name="Kuwait photo"/>
          <p:cNvPicPr>
            <a:picLocks xmlns:a="http://schemas.openxmlformats.org/drawingml/2006/main" noChangeAspect="1"/>
          </p:cNvPicPr>
          <p:nvPr/>
        </p:nvPicPr>
        <p:blipFill>
          <a:blip xmlns:r="http://schemas.openxmlformats.org/officeDocument/2006/relationships" xmlns:a="http://schemas.openxmlformats.org/drawingml/2006/main" r:embed="R520193c81ccf40ad"/>
          <a:stretch xmlns:a="http://schemas.openxmlformats.org/drawingml/2006/main">
            <a:fillRect l="0" t="0" r="0" b="0"/>
          </a:stretch>
        </p:blipFill>
        <p:spPr>
          <a:xfrm xmlns:a="http://schemas.openxmlformats.org/drawingml/2006/main">
            <a:off x="548640" y="1600200"/>
            <a:ext cx="3081528" cy="4434840"/>
          </a:xfrm>
          <a:prstGeom xmlns:a="http://schemas.openxmlformats.org/drawingml/2006/main" prst="rect">
            <a:avLst/>
          </a:prstGeom>
        </p:spPr>
      </p:pic>
      <p:sp>
        <p:nvSpPr>
          <p:cNvPr id="5" name="Kuwait title">
            <a:extLst xmlns:a="http://schemas.openxmlformats.org/drawingml/2006/main">
              <a:ext uri="{FF2B5EF4-FFF2-40B4-BE49-F238E27FC236}">
                <a16:creationId xmlns:a16="http://schemas.microsoft.com/office/drawing/2014/main" id="{F3F47DDE-0421-4806-8729-484C396C3B55}"/>
              </a:ext>
            </a:extLst>
          </p:cNvPr>
          <p:cNvSpPr>
            <a:spLocks xmlns:a="http://schemas.openxmlformats.org/drawingml/2006/main" noGrp="1"/>
          </p:cNvSpPr>
          <p:nvPr/>
        </p:nvSpPr>
        <p:spPr>
          <a:xfrm xmlns:a="http://schemas.openxmlformats.org/drawingml/2006/main">
            <a:off x="4023360" y="1600200"/>
            <a:ext cx="7619695"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2400" b="1">
                <a:solidFill>
                  <a:schemeClr val="bg1"/>
                </a:solidFill>
              </a:rPr>
              <a:t>Làng Olympic Jaber Al-Ahmed, Kuwait</a:t>
            </a:r>
            <a:endParaRPr sz="2400"/>
          </a:p>
          <a:p xmlns:a="http://schemas.openxmlformats.org/drawingml/2006/main">
            <a:pPr marL="0" indent="0">
              <a:buNone/>
            </a:pPr>
            <a:r>
              <a:rPr sz="1500">
                <a:solidFill>
                  <a:schemeClr val="accent6"/>
                </a:solidFill>
              </a:rPr>
              <a:t>Năm 2013. Khách hàng: Công ty TNHH Tư vấn Xây dựng Meinhardt (Việt Nam). Thiết kế MEP giai đoạn thiết kế cơ sở.</a:t>
            </a:r>
            <a:endParaRPr sz="2400"/>
          </a:p>
        </p:txBody>
      </p:sp>
      <p:sp>
        <p:nvSpPr>
          <p:cNvPr id="6" name="Kuwait chip 1">
            <a:extLst xmlns:a="http://schemas.openxmlformats.org/drawingml/2006/main">
              <a:ext uri="{FF2B5EF4-FFF2-40B4-BE49-F238E27FC236}">
                <a16:creationId xmlns:a16="http://schemas.microsoft.com/office/drawing/2014/main" id="{9B923CB4-8996-4412-B3A6-0D22FC4A32BE}"/>
              </a:ext>
            </a:extLst>
          </p:cNvPr>
          <p:cNvSpPr>
            <a:spLocks xmlns:a="http://schemas.openxmlformats.org/drawingml/2006/main" noGrp="1"/>
          </p:cNvSpPr>
          <p:nvPr/>
        </p:nvSpPr>
        <p:spPr>
          <a:xfrm xmlns:a="http://schemas.openxmlformats.org/drawingml/2006/main">
            <a:off x="4023360" y="283464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7" name="Kuwait chip 1 text">
            <a:extLst xmlns:a="http://schemas.openxmlformats.org/drawingml/2006/main">
              <a:ext uri="{FF2B5EF4-FFF2-40B4-BE49-F238E27FC236}">
                <a16:creationId xmlns:a16="http://schemas.microsoft.com/office/drawing/2014/main" id="{E929489A-770C-4C51-B8CB-97F47698E76A}"/>
              </a:ext>
            </a:extLst>
          </p:cNvPr>
          <p:cNvSpPr>
            <a:spLocks xmlns:a="http://schemas.openxmlformats.org/drawingml/2006/main" noGrp="1"/>
          </p:cNvSpPr>
          <p:nvPr/>
        </p:nvSpPr>
        <p:spPr>
          <a:xfrm xmlns:a="http://schemas.openxmlformats.org/drawingml/2006/main">
            <a:off x="4023360" y="283464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Điện cao thế (HV)</a:t>
            </a:r>
            <a:endParaRPr sz="1300"/>
          </a:p>
        </p:txBody>
      </p:sp>
      <p:sp>
        <p:nvSpPr>
          <p:cNvPr id="8" name="Kuwait chip 2">
            <a:extLst xmlns:a="http://schemas.openxmlformats.org/drawingml/2006/main">
              <a:ext uri="{FF2B5EF4-FFF2-40B4-BE49-F238E27FC236}">
                <a16:creationId xmlns:a16="http://schemas.microsoft.com/office/drawing/2014/main" id="{17DF9388-5E12-4F25-85C5-4FE3DD59FAAD}"/>
              </a:ext>
            </a:extLst>
          </p:cNvPr>
          <p:cNvSpPr>
            <a:spLocks xmlns:a="http://schemas.openxmlformats.org/drawingml/2006/main" noGrp="1"/>
          </p:cNvSpPr>
          <p:nvPr/>
        </p:nvSpPr>
        <p:spPr>
          <a:xfrm xmlns:a="http://schemas.openxmlformats.org/drawingml/2006/main">
            <a:off x="5962574" y="283464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9" name="Kuwait chip 2 text">
            <a:extLst xmlns:a="http://schemas.openxmlformats.org/drawingml/2006/main">
              <a:ext uri="{FF2B5EF4-FFF2-40B4-BE49-F238E27FC236}">
                <a16:creationId xmlns:a16="http://schemas.microsoft.com/office/drawing/2014/main" id="{59DAEC8C-0A69-476B-B0F4-1D5D3876F00F}"/>
              </a:ext>
            </a:extLst>
          </p:cNvPr>
          <p:cNvSpPr>
            <a:spLocks xmlns:a="http://schemas.openxmlformats.org/drawingml/2006/main" noGrp="1"/>
          </p:cNvSpPr>
          <p:nvPr/>
        </p:nvSpPr>
        <p:spPr>
          <a:xfrm xmlns:a="http://schemas.openxmlformats.org/drawingml/2006/main">
            <a:off x="5962574" y="283464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Điện hạ thế (LV)</a:t>
            </a:r>
            <a:endParaRPr sz="1300"/>
          </a:p>
        </p:txBody>
      </p:sp>
      <p:sp>
        <p:nvSpPr>
          <p:cNvPr id="10" name="Kuwait chip 3">
            <a:extLst xmlns:a="http://schemas.openxmlformats.org/drawingml/2006/main">
              <a:ext uri="{FF2B5EF4-FFF2-40B4-BE49-F238E27FC236}">
                <a16:creationId xmlns:a16="http://schemas.microsoft.com/office/drawing/2014/main" id="{35003302-FBE5-4BD3-BC85-983FC02A9031}"/>
              </a:ext>
            </a:extLst>
          </p:cNvPr>
          <p:cNvSpPr>
            <a:spLocks xmlns:a="http://schemas.openxmlformats.org/drawingml/2006/main" noGrp="1"/>
          </p:cNvSpPr>
          <p:nvPr/>
        </p:nvSpPr>
        <p:spPr>
          <a:xfrm xmlns:a="http://schemas.openxmlformats.org/drawingml/2006/main">
            <a:off x="7901788" y="283464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11" name="Kuwait chip 3 text">
            <a:extLst xmlns:a="http://schemas.openxmlformats.org/drawingml/2006/main">
              <a:ext uri="{FF2B5EF4-FFF2-40B4-BE49-F238E27FC236}">
                <a16:creationId xmlns:a16="http://schemas.microsoft.com/office/drawing/2014/main" id="{C5A5B77F-E418-4ED9-94C8-9F636BAB0FC3}"/>
              </a:ext>
            </a:extLst>
          </p:cNvPr>
          <p:cNvSpPr>
            <a:spLocks xmlns:a="http://schemas.openxmlformats.org/drawingml/2006/main" noGrp="1"/>
          </p:cNvSpPr>
          <p:nvPr/>
        </p:nvSpPr>
        <p:spPr>
          <a:xfrm xmlns:a="http://schemas.openxmlformats.org/drawingml/2006/main">
            <a:off x="7901788" y="283464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Điện nhẹ (ELV)</a:t>
            </a:r>
            <a:endParaRPr sz="1300"/>
          </a:p>
        </p:txBody>
      </p:sp>
      <p:sp>
        <p:nvSpPr>
          <p:cNvPr id="12" name="Kuwait chip 4">
            <a:extLst xmlns:a="http://schemas.openxmlformats.org/drawingml/2006/main">
              <a:ext uri="{FF2B5EF4-FFF2-40B4-BE49-F238E27FC236}">
                <a16:creationId xmlns:a16="http://schemas.microsoft.com/office/drawing/2014/main" id="{08AA8707-6CCE-47C5-B395-2295A01D9396}"/>
              </a:ext>
            </a:extLst>
          </p:cNvPr>
          <p:cNvSpPr>
            <a:spLocks xmlns:a="http://schemas.openxmlformats.org/drawingml/2006/main" noGrp="1"/>
          </p:cNvSpPr>
          <p:nvPr/>
        </p:nvSpPr>
        <p:spPr>
          <a:xfrm xmlns:a="http://schemas.openxmlformats.org/drawingml/2006/main">
            <a:off x="9841001" y="283464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13" name="Kuwait chip 4 text">
            <a:extLst xmlns:a="http://schemas.openxmlformats.org/drawingml/2006/main">
              <a:ext uri="{FF2B5EF4-FFF2-40B4-BE49-F238E27FC236}">
                <a16:creationId xmlns:a16="http://schemas.microsoft.com/office/drawing/2014/main" id="{CBD57C64-DCED-4A09-ADD1-19AFCCE3F751}"/>
              </a:ext>
            </a:extLst>
          </p:cNvPr>
          <p:cNvSpPr>
            <a:spLocks xmlns:a="http://schemas.openxmlformats.org/drawingml/2006/main" noGrp="1"/>
          </p:cNvSpPr>
          <p:nvPr/>
        </p:nvSpPr>
        <p:spPr>
          <a:xfrm xmlns:a="http://schemas.openxmlformats.org/drawingml/2006/main">
            <a:off x="9841001" y="283464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IT, nghe nhìn (AV)</a:t>
            </a:r>
            <a:endParaRPr sz="1300"/>
          </a:p>
        </p:txBody>
      </p:sp>
      <p:sp>
        <p:nvSpPr>
          <p:cNvPr id="14" name="Kuwait chip 5">
            <a:extLst xmlns:a="http://schemas.openxmlformats.org/drawingml/2006/main">
              <a:ext uri="{FF2B5EF4-FFF2-40B4-BE49-F238E27FC236}">
                <a16:creationId xmlns:a16="http://schemas.microsoft.com/office/drawing/2014/main" id="{DE4F2E1C-DF2A-44D5-A23E-B5906E4D7EED}"/>
              </a:ext>
            </a:extLst>
          </p:cNvPr>
          <p:cNvSpPr>
            <a:spLocks xmlns:a="http://schemas.openxmlformats.org/drawingml/2006/main" noGrp="1"/>
          </p:cNvSpPr>
          <p:nvPr/>
        </p:nvSpPr>
        <p:spPr>
          <a:xfrm xmlns:a="http://schemas.openxmlformats.org/drawingml/2006/main">
            <a:off x="4023360" y="338328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15" name="Kuwait chip 5 text">
            <a:extLst xmlns:a="http://schemas.openxmlformats.org/drawingml/2006/main">
              <a:ext uri="{FF2B5EF4-FFF2-40B4-BE49-F238E27FC236}">
                <a16:creationId xmlns:a16="http://schemas.microsoft.com/office/drawing/2014/main" id="{9EBA94CA-332D-43EE-8EE3-BB267F8349FE}"/>
              </a:ext>
            </a:extLst>
          </p:cNvPr>
          <p:cNvSpPr>
            <a:spLocks xmlns:a="http://schemas.openxmlformats.org/drawingml/2006/main" noGrp="1"/>
          </p:cNvSpPr>
          <p:nvPr/>
        </p:nvSpPr>
        <p:spPr>
          <a:xfrm xmlns:a="http://schemas.openxmlformats.org/drawingml/2006/main">
            <a:off x="4023360" y="338328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Điều hòa, thông gió</a:t>
            </a:r>
            <a:endParaRPr sz="1300"/>
          </a:p>
        </p:txBody>
      </p:sp>
      <p:sp>
        <p:nvSpPr>
          <p:cNvPr id="16" name="Kuwait chip 6">
            <a:extLst xmlns:a="http://schemas.openxmlformats.org/drawingml/2006/main">
              <a:ext uri="{FF2B5EF4-FFF2-40B4-BE49-F238E27FC236}">
                <a16:creationId xmlns:a16="http://schemas.microsoft.com/office/drawing/2014/main" id="{627701A4-EDD2-47ED-B657-4CEAC46C9155}"/>
              </a:ext>
            </a:extLst>
          </p:cNvPr>
          <p:cNvSpPr>
            <a:spLocks xmlns:a="http://schemas.openxmlformats.org/drawingml/2006/main" noGrp="1"/>
          </p:cNvSpPr>
          <p:nvPr/>
        </p:nvSpPr>
        <p:spPr>
          <a:xfrm xmlns:a="http://schemas.openxmlformats.org/drawingml/2006/main">
            <a:off x="5962574" y="338328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17" name="Kuwait chip 6 text">
            <a:extLst xmlns:a="http://schemas.openxmlformats.org/drawingml/2006/main">
              <a:ext uri="{FF2B5EF4-FFF2-40B4-BE49-F238E27FC236}">
                <a16:creationId xmlns:a16="http://schemas.microsoft.com/office/drawing/2014/main" id="{400971A1-1E04-4773-97BC-E6308786DBD8}"/>
              </a:ext>
            </a:extLst>
          </p:cNvPr>
          <p:cNvSpPr>
            <a:spLocks xmlns:a="http://schemas.openxmlformats.org/drawingml/2006/main" noGrp="1"/>
          </p:cNvSpPr>
          <p:nvPr/>
        </p:nvSpPr>
        <p:spPr>
          <a:xfrm xmlns:a="http://schemas.openxmlformats.org/drawingml/2006/main">
            <a:off x="5962574" y="338328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Cấp thoát nước</a:t>
            </a:r>
            <a:endParaRPr sz="1300"/>
          </a:p>
        </p:txBody>
      </p:sp>
      <p:sp>
        <p:nvSpPr>
          <p:cNvPr id="18" name="Kuwait chip 7">
            <a:extLst xmlns:a="http://schemas.openxmlformats.org/drawingml/2006/main">
              <a:ext uri="{FF2B5EF4-FFF2-40B4-BE49-F238E27FC236}">
                <a16:creationId xmlns:a16="http://schemas.microsoft.com/office/drawing/2014/main" id="{0CBF8AEF-C689-4A82-A822-721140C5F064}"/>
              </a:ext>
            </a:extLst>
          </p:cNvPr>
          <p:cNvSpPr>
            <a:spLocks xmlns:a="http://schemas.openxmlformats.org/drawingml/2006/main" noGrp="1"/>
          </p:cNvSpPr>
          <p:nvPr/>
        </p:nvSpPr>
        <p:spPr>
          <a:xfrm xmlns:a="http://schemas.openxmlformats.org/drawingml/2006/main">
            <a:off x="7901788" y="338328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19" name="Kuwait chip 7 text">
            <a:extLst xmlns:a="http://schemas.openxmlformats.org/drawingml/2006/main">
              <a:ext uri="{FF2B5EF4-FFF2-40B4-BE49-F238E27FC236}">
                <a16:creationId xmlns:a16="http://schemas.microsoft.com/office/drawing/2014/main" id="{1D85C206-6B4F-4530-A111-560F582609BA}"/>
              </a:ext>
            </a:extLst>
          </p:cNvPr>
          <p:cNvSpPr>
            <a:spLocks xmlns:a="http://schemas.openxmlformats.org/drawingml/2006/main" noGrp="1"/>
          </p:cNvSpPr>
          <p:nvPr/>
        </p:nvSpPr>
        <p:spPr>
          <a:xfrm xmlns:a="http://schemas.openxmlformats.org/drawingml/2006/main">
            <a:off x="7901788" y="338328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Chữa cháy</a:t>
            </a:r>
            <a:endParaRPr sz="1300"/>
          </a:p>
        </p:txBody>
      </p:sp>
      <p:sp>
        <p:nvSpPr>
          <p:cNvPr id="20" name="Kuwait chip 8">
            <a:extLst xmlns:a="http://schemas.openxmlformats.org/drawingml/2006/main">
              <a:ext uri="{FF2B5EF4-FFF2-40B4-BE49-F238E27FC236}">
                <a16:creationId xmlns:a16="http://schemas.microsoft.com/office/drawing/2014/main" id="{6FB84C6F-D667-49A1-A630-FF495093570A}"/>
              </a:ext>
            </a:extLst>
          </p:cNvPr>
          <p:cNvSpPr>
            <a:spLocks xmlns:a="http://schemas.openxmlformats.org/drawingml/2006/main" noGrp="1"/>
          </p:cNvSpPr>
          <p:nvPr/>
        </p:nvSpPr>
        <p:spPr>
          <a:xfrm xmlns:a="http://schemas.openxmlformats.org/drawingml/2006/main">
            <a:off x="9841001" y="3383280"/>
            <a:ext cx="1802054" cy="411480"/>
          </a:xfrm>
          <a:prstGeom xmlns:a="http://schemas.openxmlformats.org/drawingml/2006/main" prst="roundRect">
            <a:avLst>
              <a:gd name="adj" fmla="val 50000"/>
            </a:avLst>
          </a:prstGeom>
          <a:solidFill xmlns:a="http://schemas.openxmlformats.org/drawingml/2006/main">
            <a:schemeClr val="accent5"/>
          </a:solidFill>
        </p:spPr>
      </p:sp>
      <p:sp>
        <p:nvSpPr>
          <p:cNvPr id="21" name="Kuwait chip 8 text">
            <a:extLst xmlns:a="http://schemas.openxmlformats.org/drawingml/2006/main">
              <a:ext uri="{FF2B5EF4-FFF2-40B4-BE49-F238E27FC236}">
                <a16:creationId xmlns:a16="http://schemas.microsoft.com/office/drawing/2014/main" id="{4ECB6ED1-1F53-4CE6-91A6-0C5721DF26DF}"/>
              </a:ext>
            </a:extLst>
          </p:cNvPr>
          <p:cNvSpPr>
            <a:spLocks xmlns:a="http://schemas.openxmlformats.org/drawingml/2006/main" noGrp="1"/>
          </p:cNvSpPr>
          <p:nvPr/>
        </p:nvSpPr>
        <p:spPr>
          <a:xfrm xmlns:a="http://schemas.openxmlformats.org/drawingml/2006/main">
            <a:off x="9841001" y="3383280"/>
            <a:ext cx="1802054"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chemeClr val="bg1"/>
                </a:solidFill>
              </a:rPr>
              <a:t>Thang máy</a:t>
            </a:r>
            <a:endParaRPr sz="1300"/>
          </a:p>
        </p:txBody>
      </p:sp>
      <p:sp>
        <p:nvSpPr>
          <p:cNvPr id="22" name="Intl card 1">
            <a:extLst xmlns:a="http://schemas.openxmlformats.org/drawingml/2006/main">
              <a:ext uri="{FF2B5EF4-FFF2-40B4-BE49-F238E27FC236}">
                <a16:creationId xmlns:a16="http://schemas.microsoft.com/office/drawing/2014/main" id="{C542B6A5-B84C-4936-80C1-BDC8A060AC3A}"/>
              </a:ext>
            </a:extLst>
          </p:cNvPr>
          <p:cNvSpPr>
            <a:spLocks xmlns:a="http://schemas.openxmlformats.org/drawingml/2006/main" noGrp="1"/>
          </p:cNvSpPr>
          <p:nvPr/>
        </p:nvSpPr>
        <p:spPr>
          <a:xfrm xmlns:a="http://schemas.openxmlformats.org/drawingml/2006/main">
            <a:off x="4023360" y="4023360"/>
            <a:ext cx="3672688" cy="2011680"/>
          </a:xfrm>
          <a:prstGeom xmlns:a="http://schemas.openxmlformats.org/drawingml/2006/main" prst="roundRect">
            <a:avLst>
              <a:gd name="adj" fmla="val 4545"/>
            </a:avLst>
          </a:prstGeom>
          <a:solidFill xmlns:a="http://schemas.openxmlformats.org/drawingml/2006/main">
            <a:schemeClr val="bg1"/>
          </a:solidFill>
        </p:spPr>
      </p:sp>
      <p:pic>
        <p:nvPicPr>
          <p:cNvPr id="55" name="Intl icon 1"/>
          <p:cNvPicPr>
            <a:picLocks xmlns:a="http://schemas.openxmlformats.org/drawingml/2006/main" noChangeAspect="1"/>
          </p:cNvPicPr>
          <p:nvPr/>
        </p:nvPicPr>
        <p:blipFill>
          <a:blip xmlns:r="http://schemas.openxmlformats.org/officeDocument/2006/relationships" xmlns:a="http://schemas.openxmlformats.org/drawingml/2006/main" r:embed="R1f6c125b3ab3449c"/>
          <a:stretch xmlns:a="http://schemas.openxmlformats.org/drawingml/2006/main">
            <a:fillRect l="0" t="0" r="0" b="0"/>
          </a:stretch>
        </p:blipFill>
        <p:spPr>
          <a:xfrm xmlns:a="http://schemas.openxmlformats.org/drawingml/2006/main">
            <a:off x="4297680" y="4297680"/>
            <a:ext cx="365760" cy="365760"/>
          </a:xfrm>
          <a:prstGeom xmlns:a="http://schemas.openxmlformats.org/drawingml/2006/main" prst="rect">
            <a:avLst/>
          </a:prstGeom>
        </p:spPr>
      </p:pic>
      <p:sp>
        <p:nvSpPr>
          <p:cNvPr id="24" name="Intl title 1">
            <a:extLst xmlns:a="http://schemas.openxmlformats.org/drawingml/2006/main">
              <a:ext uri="{FF2B5EF4-FFF2-40B4-BE49-F238E27FC236}">
                <a16:creationId xmlns:a16="http://schemas.microsoft.com/office/drawing/2014/main" id="{18E379D8-02D5-4477-90E2-1513D0880105}"/>
              </a:ext>
            </a:extLst>
          </p:cNvPr>
          <p:cNvSpPr>
            <a:spLocks xmlns:a="http://schemas.openxmlformats.org/drawingml/2006/main" noGrp="1"/>
          </p:cNvSpPr>
          <p:nvPr/>
        </p:nvSpPr>
        <p:spPr>
          <a:xfrm xmlns:a="http://schemas.openxmlformats.org/drawingml/2006/main">
            <a:off x="4800600" y="4251960"/>
            <a:ext cx="266684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Đối tác nước ngoài</a:t>
            </a:r>
            <a:endParaRPr sz="1600"/>
          </a:p>
        </p:txBody>
      </p:sp>
      <p:sp>
        <p:nvSpPr>
          <p:cNvPr id="25" name="Intl desc 1">
            <a:extLst xmlns:a="http://schemas.openxmlformats.org/drawingml/2006/main">
              <a:ext uri="{FF2B5EF4-FFF2-40B4-BE49-F238E27FC236}">
                <a16:creationId xmlns:a16="http://schemas.microsoft.com/office/drawing/2014/main" id="{B4C322EC-D128-4955-A826-9F73221F0B53}"/>
              </a:ext>
            </a:extLst>
          </p:cNvPr>
          <p:cNvSpPr>
            <a:spLocks xmlns:a="http://schemas.openxmlformats.org/drawingml/2006/main" noGrp="1"/>
          </p:cNvSpPr>
          <p:nvPr/>
        </p:nvSpPr>
        <p:spPr>
          <a:xfrm xmlns:a="http://schemas.openxmlformats.org/drawingml/2006/main">
            <a:off x="4297680" y="4846320"/>
            <a:ext cx="3124048"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a:solidFill>
                  <a:schemeClr val="tx1"/>
                </a:solidFill>
              </a:rPr>
              <a:t>Meinhardt, CNIM Martin, Squire Mech, Bonway (BPS)</a:t>
            </a:r>
            <a:endParaRPr sz="1500"/>
          </a:p>
        </p:txBody>
      </p:sp>
      <p:sp>
        <p:nvSpPr>
          <p:cNvPr id="26" name="Intl card 2">
            <a:extLst xmlns:a="http://schemas.openxmlformats.org/drawingml/2006/main">
              <a:ext uri="{FF2B5EF4-FFF2-40B4-BE49-F238E27FC236}">
                <a16:creationId xmlns:a16="http://schemas.microsoft.com/office/drawing/2014/main" id="{1A968043-57F5-45C7-AE85-162FD063E4DD}"/>
              </a:ext>
            </a:extLst>
          </p:cNvPr>
          <p:cNvSpPr>
            <a:spLocks xmlns:a="http://schemas.openxmlformats.org/drawingml/2006/main" noGrp="1"/>
          </p:cNvSpPr>
          <p:nvPr/>
        </p:nvSpPr>
        <p:spPr>
          <a:xfrm xmlns:a="http://schemas.openxmlformats.org/drawingml/2006/main">
            <a:off x="7970368" y="4023360"/>
            <a:ext cx="3672688" cy="2011680"/>
          </a:xfrm>
          <a:prstGeom xmlns:a="http://schemas.openxmlformats.org/drawingml/2006/main" prst="roundRect">
            <a:avLst>
              <a:gd name="adj" fmla="val 4545"/>
            </a:avLst>
          </a:prstGeom>
          <a:solidFill xmlns:a="http://schemas.openxmlformats.org/drawingml/2006/main">
            <a:schemeClr val="bg1"/>
          </a:solidFill>
        </p:spPr>
      </p:sp>
      <p:pic>
        <p:nvPicPr>
          <p:cNvPr id="59" name="Intl icon 2"/>
          <p:cNvPicPr>
            <a:picLocks xmlns:a="http://schemas.openxmlformats.org/drawingml/2006/main" noChangeAspect="1"/>
          </p:cNvPicPr>
          <p:nvPr/>
        </p:nvPicPr>
        <p:blipFill>
          <a:blip xmlns:r="http://schemas.openxmlformats.org/officeDocument/2006/relationships" xmlns:a="http://schemas.openxmlformats.org/drawingml/2006/main" r:embed="R45d71173a7184910"/>
          <a:stretch xmlns:a="http://schemas.openxmlformats.org/drawingml/2006/main">
            <a:fillRect l="0" t="0" r="0" b="0"/>
          </a:stretch>
        </p:blipFill>
        <p:spPr>
          <a:xfrm xmlns:a="http://schemas.openxmlformats.org/drawingml/2006/main">
            <a:off x="8244688" y="4297680"/>
            <a:ext cx="365760" cy="365760"/>
          </a:xfrm>
          <a:prstGeom xmlns:a="http://schemas.openxmlformats.org/drawingml/2006/main" prst="rect">
            <a:avLst/>
          </a:prstGeom>
        </p:spPr>
      </p:pic>
      <p:sp>
        <p:nvSpPr>
          <p:cNvPr id="28" name="Intl title 2">
            <a:extLst xmlns:a="http://schemas.openxmlformats.org/drawingml/2006/main">
              <a:ext uri="{FF2B5EF4-FFF2-40B4-BE49-F238E27FC236}">
                <a16:creationId xmlns:a16="http://schemas.microsoft.com/office/drawing/2014/main" id="{93AAD127-D5DD-48B0-B7F3-8E85C8489410}"/>
              </a:ext>
            </a:extLst>
          </p:cNvPr>
          <p:cNvSpPr>
            <a:spLocks xmlns:a="http://schemas.openxmlformats.org/drawingml/2006/main" noGrp="1"/>
          </p:cNvSpPr>
          <p:nvPr/>
        </p:nvSpPr>
        <p:spPr>
          <a:xfrm xmlns:a="http://schemas.openxmlformats.org/drawingml/2006/main">
            <a:off x="8747608" y="4251960"/>
            <a:ext cx="266684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chemeClr val="tx2"/>
                </a:solidFill>
              </a:rPr>
              <a:t>Kinh nghiệm của nhân sự</a:t>
            </a:r>
            <a:endParaRPr sz="1600"/>
          </a:p>
        </p:txBody>
      </p:sp>
      <p:sp>
        <p:nvSpPr>
          <p:cNvPr id="29" name="Intl desc 2">
            <a:extLst xmlns:a="http://schemas.openxmlformats.org/drawingml/2006/main">
              <a:ext uri="{FF2B5EF4-FFF2-40B4-BE49-F238E27FC236}">
                <a16:creationId xmlns:a16="http://schemas.microsoft.com/office/drawing/2014/main" id="{894ADB42-51F1-4A47-886F-4FA67F92A989}"/>
              </a:ext>
            </a:extLst>
          </p:cNvPr>
          <p:cNvSpPr>
            <a:spLocks xmlns:a="http://schemas.openxmlformats.org/drawingml/2006/main" noGrp="1"/>
          </p:cNvSpPr>
          <p:nvPr/>
        </p:nvSpPr>
        <p:spPr>
          <a:xfrm xmlns:a="http://schemas.openxmlformats.org/drawingml/2006/main">
            <a:off x="8244688" y="4846320"/>
            <a:ext cx="3124048" cy="10515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500">
                <a:solidFill>
                  <a:schemeClr val="tx1"/>
                </a:solidFill>
              </a:rPr>
              <a:t>Nhân sự chủ chốt từng điều phối kỹ thuật tại Thái Lan, Myanmar và được đào tạo tại Anh.</a:t>
            </a:r>
            <a:endParaRPr sz="1500"/>
          </a:p>
        </p:txBody>
      </p:sp>
      <p:sp>
        <p:nvSpPr>
          <p:cNvPr id="33" name="Slide Number Placeholder 0">
            <a:extLst xmlns:a="http://schemas.openxmlformats.org/drawingml/2006/main">
              <a:ext uri="{FF2B5EF4-FFF2-40B4-BE49-F238E27FC236}">
                <a16:creationId xmlns:a16="http://schemas.microsoft.com/office/drawing/2014/main" id="{6D45C9E7-1BD5-49E7-9BFC-65BD18C61D33}"/>
              </a:ext>
            </a:extLst>
          </p:cNvPr>
          <p:cNvSpPr>
            <a:spLocks xmlns:a="http://schemas.openxmlformats.org/drawingml/2006/main" noGrp="1"/>
          </p:cNvSpPr>
          <p:nvPr>
            <p:ph type="sldNum" idx="4294967295"/>
          </p:nvPr>
        </p:nvSpPr>
        <p:spPr>
          <a:xfrm xmlns:a="http://schemas.openxmlformats.org/drawingml/2006/main">
            <a:off x="11091672" y="6355080"/>
            <a:ext cx="548640" cy="274320"/>
          </a:xfrm>
          <a:prstGeom xmlns:a="http://schemas.openxmlformats.org/drawingml/2006/main" prst="rect">
            <a:avLst/>
          </a:prstGeom>
        </p:spPr>
        <p:txBody>
          <a:bodyPr xmlns:a="http://schemas.openxmlformats.org/drawingml/2006/main"/>
          <a:lstStyle xmlns:a="http://schemas.openxmlformats.org/drawingml/2006/main">
            <a:lvl1pPr>
              <a:buNone/>
              <a:defRPr sz="1000">
                <a:solidFill>
                  <a:schemeClr val="accent6"/>
                </a:solidFill>
              </a:defRPr>
            </a:lvl1pPr>
          </a:lstStyle>
          <a:p xmlns:a="http://schemas.openxmlformats.org/drawingml/2006/main">
            <a:pPr algn="r">
              <a:buNone/>
            </a:pPr>
            <a:fld id="{F7021451-1387-4CA6-816F-3879F97B5CBC}" type="slidenum">
              <a:rPr b="0"/>
              <a:t>28</a:t>
            </a:fld>
            <a:endParaRPr/>
          </a:p>
        </p:txBody>
      </p:sp>
    </p:spTree>
    <p:extLst>
      <p:ext uri="{BB962C8B-B14F-4D97-AF65-F5344CB8AC3E}">
        <p14:creationId xmlns:p14="http://schemas.microsoft.com/office/powerpoint/2010/main" val="134348897"/>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26" name="Closing photo"/>
          <p:cNvPicPr>
            <a:picLocks xmlns:a="http://schemas.openxmlformats.org/drawingml/2006/main" noChangeAspect="1"/>
          </p:cNvPicPr>
          <p:nvPr/>
        </p:nvPicPr>
        <p:blipFill>
          <a:blip xmlns:r="http://schemas.openxmlformats.org/officeDocument/2006/relationships" xmlns:a="http://schemas.openxmlformats.org/drawingml/2006/main" r:embed="R710b8291a65d4b20"/>
          <a:stretch xmlns:a="http://schemas.openxmlformats.org/drawingml/2006/main">
            <a:fillRect l="0" t="0" r="0" b="0"/>
          </a:stretch>
        </p:blipFill>
        <p:spPr>
          <a:xfrm xmlns:a="http://schemas.openxmlformats.org/drawingml/2006/main">
            <a:off x="6766560" y="0"/>
            <a:ext cx="5425135" cy="6858000"/>
          </a:xfrm>
          <a:prstGeom xmlns:a="http://schemas.openxmlformats.org/drawingml/2006/main" prst="rect">
            <a:avLst/>
          </a:prstGeom>
        </p:spPr>
      </p:pic>
      <p:sp>
        <p:nvSpPr>
          <p:cNvPr id="3" name="Logo tile">
            <a:extLst xmlns:a="http://schemas.openxmlformats.org/drawingml/2006/main">
              <a:ext uri="{FF2B5EF4-FFF2-40B4-BE49-F238E27FC236}">
                <a16:creationId xmlns:a16="http://schemas.microsoft.com/office/drawing/2014/main" id="{8A5896BA-8AFF-4792-846A-65ED2AB9F65F}"/>
              </a:ext>
            </a:extLst>
          </p:cNvPr>
          <p:cNvSpPr>
            <a:spLocks xmlns:a="http://schemas.openxmlformats.org/drawingml/2006/main" noGrp="1"/>
          </p:cNvSpPr>
          <p:nvPr/>
        </p:nvSpPr>
        <p:spPr>
          <a:xfrm xmlns:a="http://schemas.openxmlformats.org/drawingml/2006/main">
            <a:off x="731520" y="640080"/>
            <a:ext cx="1005840" cy="1005840"/>
          </a:xfrm>
          <a:prstGeom xmlns:a="http://schemas.openxmlformats.org/drawingml/2006/main" prst="roundRect">
            <a:avLst>
              <a:gd name="adj" fmla="val 10909"/>
            </a:avLst>
          </a:prstGeom>
          <a:solidFill xmlns:a="http://schemas.openxmlformats.org/drawingml/2006/main">
            <a:schemeClr val="bg1"/>
          </a:solidFill>
        </p:spPr>
      </p:sp>
      <p:pic>
        <p:nvPicPr>
          <p:cNvPr id="28" name="Logo"/>
          <p:cNvPicPr>
            <a:picLocks xmlns:a="http://schemas.openxmlformats.org/drawingml/2006/main" noChangeAspect="1"/>
          </p:cNvPicPr>
          <p:nvPr/>
        </p:nvPicPr>
        <p:blipFill>
          <a:blip xmlns:r="http://schemas.openxmlformats.org/officeDocument/2006/relationships" xmlns:a="http://schemas.openxmlformats.org/drawingml/2006/main" r:embed="Rcf6a8caffdb04937"/>
          <a:stretch xmlns:a="http://schemas.openxmlformats.org/drawingml/2006/main">
            <a:fillRect l="0" t="0" r="0" b="0"/>
          </a:stretch>
        </p:blipFill>
        <p:spPr>
          <a:xfrm xmlns:a="http://schemas.openxmlformats.org/drawingml/2006/main">
            <a:off x="822046" y="762824"/>
            <a:ext cx="824789" cy="760352"/>
          </a:xfrm>
          <a:prstGeom xmlns:a="http://schemas.openxmlformats.org/drawingml/2006/main" prst="rect">
            <a:avLst/>
          </a:prstGeom>
        </p:spPr>
      </p:pic>
      <p:sp>
        <p:nvSpPr>
          <p:cNvPr id="5" name="Brand">
            <a:extLst xmlns:a="http://schemas.openxmlformats.org/drawingml/2006/main">
              <a:ext uri="{FF2B5EF4-FFF2-40B4-BE49-F238E27FC236}">
                <a16:creationId xmlns:a16="http://schemas.microsoft.com/office/drawing/2014/main" id="{C2678BA9-37D5-404F-B3E8-249CEA4FF46A}"/>
              </a:ext>
            </a:extLst>
          </p:cNvPr>
          <p:cNvSpPr>
            <a:spLocks xmlns:a="http://schemas.openxmlformats.org/drawingml/2006/main" noGrp="1"/>
          </p:cNvSpPr>
          <p:nvPr/>
        </p:nvSpPr>
        <p:spPr>
          <a:xfrm xmlns:a="http://schemas.openxmlformats.org/drawingml/2006/main">
            <a:off x="1965960" y="713232"/>
            <a:ext cx="4389120" cy="868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spc="200">
                <a:solidFill>
                  <a:schemeClr val="bg1"/>
                </a:solidFill>
              </a:rPr>
              <a:t>SOUTH-EAST ASIA</a:t>
            </a:r>
            <a:endParaRPr sz="1600"/>
          </a:p>
          <a:p xmlns:a="http://schemas.openxmlformats.org/drawingml/2006/main">
            <a:pPr marL="0" indent="0">
              <a:buNone/>
            </a:pPr>
            <a:r>
              <a:rPr sz="1600" b="1" spc="200">
                <a:solidFill>
                  <a:schemeClr val="bg1"/>
                </a:solidFill>
              </a:rPr>
              <a:t>M&amp;E ENGINEERING</a:t>
            </a:r>
            <a:endParaRPr sz="1600"/>
          </a:p>
        </p:txBody>
      </p:sp>
      <p:sp>
        <p:nvSpPr>
          <p:cNvPr id="6" name="Thanks">
            <a:extLst xmlns:a="http://schemas.openxmlformats.org/drawingml/2006/main">
              <a:ext uri="{FF2B5EF4-FFF2-40B4-BE49-F238E27FC236}">
                <a16:creationId xmlns:a16="http://schemas.microsoft.com/office/drawing/2014/main" id="{37F8874A-A27F-4062-B63A-CC8C3392EA1C}"/>
              </a:ext>
            </a:extLst>
          </p:cNvPr>
          <p:cNvSpPr>
            <a:spLocks xmlns:a="http://schemas.openxmlformats.org/drawingml/2006/main" noGrp="1"/>
          </p:cNvSpPr>
          <p:nvPr/>
        </p:nvSpPr>
        <p:spPr>
          <a:xfrm xmlns:a="http://schemas.openxmlformats.org/drawingml/2006/main">
            <a:off x="731520" y="2194560"/>
            <a:ext cx="576072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4000" b="1">
                <a:solidFill>
                  <a:schemeClr val="bg1"/>
                </a:solidFill>
                <a:latin typeface="+mj-lt"/>
                <a:ea typeface="+mj-lt"/>
                <a:cs typeface="+mj-lt"/>
              </a:rPr>
              <a:t>Trân trọng cảm ơn!</a:t>
            </a:r>
            <a:endParaRPr sz="4000"/>
          </a:p>
        </p:txBody>
      </p:sp>
      <p:sp>
        <p:nvSpPr>
          <p:cNvPr id="7" name="Thanks sub">
            <a:extLst xmlns:a="http://schemas.openxmlformats.org/drawingml/2006/main">
              <a:ext uri="{FF2B5EF4-FFF2-40B4-BE49-F238E27FC236}">
                <a16:creationId xmlns:a16="http://schemas.microsoft.com/office/drawing/2014/main" id="{F5A56FED-3FE5-486F-B496-D31366C015BB}"/>
              </a:ext>
            </a:extLst>
          </p:cNvPr>
          <p:cNvSpPr>
            <a:spLocks xmlns:a="http://schemas.openxmlformats.org/drawingml/2006/main" noGrp="1"/>
          </p:cNvSpPr>
          <p:nvPr/>
        </p:nvSpPr>
        <p:spPr>
          <a:xfrm xmlns:a="http://schemas.openxmlformats.org/drawingml/2006/main">
            <a:off x="731520" y="3063240"/>
            <a:ext cx="576072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buNone/>
            </a:pPr>
            <a:r>
              <a:rPr sz="1600">
                <a:solidFill>
                  <a:schemeClr val="accent6"/>
                </a:solidFill>
              </a:rPr>
              <a:t>Rất mong được hợp tác cùng Quý khách hàng.</a:t>
            </a:r>
            <a:endParaRPr sz="1600"/>
          </a:p>
        </p:txBody>
      </p:sp>
      <p:sp>
        <p:nvSpPr>
          <p:cNvPr id="8" name="Contact circle 1">
            <a:extLst xmlns:a="http://schemas.openxmlformats.org/drawingml/2006/main">
              <a:ext uri="{FF2B5EF4-FFF2-40B4-BE49-F238E27FC236}">
                <a16:creationId xmlns:a16="http://schemas.microsoft.com/office/drawing/2014/main" id="{7F423AE3-1B44-4083-B82E-F2A2B6210C48}"/>
              </a:ext>
            </a:extLst>
          </p:cNvPr>
          <p:cNvSpPr>
            <a:spLocks xmlns:a="http://schemas.openxmlformats.org/drawingml/2006/main" noGrp="1"/>
          </p:cNvSpPr>
          <p:nvPr/>
        </p:nvSpPr>
        <p:spPr>
          <a:xfrm xmlns:a="http://schemas.openxmlformats.org/drawingml/2006/main">
            <a:off x="731520" y="3977640"/>
            <a:ext cx="384048" cy="384048"/>
          </a:xfrm>
          <a:prstGeom xmlns:a="http://schemas.openxmlformats.org/drawingml/2006/main" prst="ellipse">
            <a:avLst/>
          </a:prstGeom>
          <a:solidFill xmlns:a="http://schemas.openxmlformats.org/drawingml/2006/main">
            <a:schemeClr val="accent2"/>
          </a:solidFill>
        </p:spPr>
      </p:sp>
      <p:pic>
        <p:nvPicPr>
          <p:cNvPr id="33" name="Contact icon 1"/>
          <p:cNvPicPr>
            <a:picLocks xmlns:a="http://schemas.openxmlformats.org/drawingml/2006/main" noChangeAspect="1"/>
          </p:cNvPicPr>
          <p:nvPr/>
        </p:nvPicPr>
        <p:blipFill>
          <a:blip xmlns:r="http://schemas.openxmlformats.org/officeDocument/2006/relationships" xmlns:a="http://schemas.openxmlformats.org/drawingml/2006/main" r:embed="R9fb9b89d7db0489c"/>
          <a:stretch xmlns:a="http://schemas.openxmlformats.org/drawingml/2006/main">
            <a:fillRect l="0" t="0" r="0" b="0"/>
          </a:stretch>
        </p:blipFill>
        <p:spPr>
          <a:xfrm xmlns:a="http://schemas.openxmlformats.org/drawingml/2006/main">
            <a:off x="832104" y="4078224"/>
            <a:ext cx="182880" cy="182880"/>
          </a:xfrm>
          <a:prstGeom xmlns:a="http://schemas.openxmlformats.org/drawingml/2006/main" prst="rect">
            <a:avLst/>
          </a:prstGeom>
        </p:spPr>
      </p:pic>
      <p:sp>
        <p:nvSpPr>
          <p:cNvPr id="10" name="Contact 1">
            <a:extLst xmlns:a="http://schemas.openxmlformats.org/drawingml/2006/main">
              <a:ext uri="{FF2B5EF4-FFF2-40B4-BE49-F238E27FC236}">
                <a16:creationId xmlns:a16="http://schemas.microsoft.com/office/drawing/2014/main" id="{20BCE260-AE31-4FFE-9BC8-835E29FFC723}"/>
              </a:ext>
            </a:extLst>
          </p:cNvPr>
          <p:cNvSpPr>
            <a:spLocks xmlns:a="http://schemas.openxmlformats.org/drawingml/2006/main" noGrp="1"/>
          </p:cNvSpPr>
          <p:nvPr/>
        </p:nvSpPr>
        <p:spPr>
          <a:xfrm xmlns:a="http://schemas.openxmlformats.org/drawingml/2006/main">
            <a:off x="1280160" y="3977640"/>
            <a:ext cx="5303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a:solidFill>
                  <a:schemeClr val="bg1"/>
                </a:solidFill>
              </a:rPr>
              <a:t>7A/33/44 Thành Thái, Phường Diên Hồng, TP. Hồ Chí Minh</a:t>
            </a:r>
            <a:endParaRPr sz="1500"/>
          </a:p>
        </p:txBody>
      </p:sp>
      <p:sp>
        <p:nvSpPr>
          <p:cNvPr id="11" name="Contact circle 2">
            <a:extLst xmlns:a="http://schemas.openxmlformats.org/drawingml/2006/main">
              <a:ext uri="{FF2B5EF4-FFF2-40B4-BE49-F238E27FC236}">
                <a16:creationId xmlns:a16="http://schemas.microsoft.com/office/drawing/2014/main" id="{0DC66373-3ADB-404C-9E3B-B5FA75379E05}"/>
              </a:ext>
            </a:extLst>
          </p:cNvPr>
          <p:cNvSpPr>
            <a:spLocks xmlns:a="http://schemas.openxmlformats.org/drawingml/2006/main" noGrp="1"/>
          </p:cNvSpPr>
          <p:nvPr/>
        </p:nvSpPr>
        <p:spPr>
          <a:xfrm xmlns:a="http://schemas.openxmlformats.org/drawingml/2006/main">
            <a:off x="731520" y="4507992"/>
            <a:ext cx="384048" cy="384048"/>
          </a:xfrm>
          <a:prstGeom xmlns:a="http://schemas.openxmlformats.org/drawingml/2006/main" prst="ellipse">
            <a:avLst/>
          </a:prstGeom>
          <a:solidFill xmlns:a="http://schemas.openxmlformats.org/drawingml/2006/main">
            <a:schemeClr val="accent2"/>
          </a:solidFill>
        </p:spPr>
      </p:sp>
      <p:pic>
        <p:nvPicPr>
          <p:cNvPr id="36" name="Contact icon 2"/>
          <p:cNvPicPr>
            <a:picLocks xmlns:a="http://schemas.openxmlformats.org/drawingml/2006/main" noChangeAspect="1"/>
          </p:cNvPicPr>
          <p:nvPr/>
        </p:nvPicPr>
        <p:blipFill>
          <a:blip xmlns:r="http://schemas.openxmlformats.org/officeDocument/2006/relationships" xmlns:a="http://schemas.openxmlformats.org/drawingml/2006/main" r:embed="Rb1240d521be74128"/>
          <a:stretch xmlns:a="http://schemas.openxmlformats.org/drawingml/2006/main">
            <a:fillRect l="0" t="0" r="0" b="0"/>
          </a:stretch>
        </p:blipFill>
        <p:spPr>
          <a:xfrm xmlns:a="http://schemas.openxmlformats.org/drawingml/2006/main">
            <a:off x="832104" y="4608576"/>
            <a:ext cx="182880" cy="182880"/>
          </a:xfrm>
          <a:prstGeom xmlns:a="http://schemas.openxmlformats.org/drawingml/2006/main" prst="rect">
            <a:avLst/>
          </a:prstGeom>
        </p:spPr>
      </p:pic>
      <p:sp>
        <p:nvSpPr>
          <p:cNvPr id="13" name="Contact 2">
            <a:extLst xmlns:a="http://schemas.openxmlformats.org/drawingml/2006/main">
              <a:ext uri="{FF2B5EF4-FFF2-40B4-BE49-F238E27FC236}">
                <a16:creationId xmlns:a16="http://schemas.microsoft.com/office/drawing/2014/main" id="{1F5498D8-9261-464F-9101-DEC4106549D4}"/>
              </a:ext>
            </a:extLst>
          </p:cNvPr>
          <p:cNvSpPr>
            <a:spLocks xmlns:a="http://schemas.openxmlformats.org/drawingml/2006/main" noGrp="1"/>
          </p:cNvSpPr>
          <p:nvPr/>
        </p:nvSpPr>
        <p:spPr>
          <a:xfrm xmlns:a="http://schemas.openxmlformats.org/drawingml/2006/main">
            <a:off x="1280160" y="4507992"/>
            <a:ext cx="5303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a:solidFill>
                  <a:schemeClr val="bg1"/>
                </a:solidFill>
              </a:rPr>
              <a:t>(028) 6271 0460</a:t>
            </a:r>
            <a:endParaRPr sz="1500"/>
          </a:p>
        </p:txBody>
      </p:sp>
      <p:sp>
        <p:nvSpPr>
          <p:cNvPr id="14" name="Contact circle 3">
            <a:extLst xmlns:a="http://schemas.openxmlformats.org/drawingml/2006/main">
              <a:ext uri="{FF2B5EF4-FFF2-40B4-BE49-F238E27FC236}">
                <a16:creationId xmlns:a16="http://schemas.microsoft.com/office/drawing/2014/main" id="{B34FA88B-DE29-4F49-976D-98DF330801D3}"/>
              </a:ext>
            </a:extLst>
          </p:cNvPr>
          <p:cNvSpPr>
            <a:spLocks xmlns:a="http://schemas.openxmlformats.org/drawingml/2006/main" noGrp="1"/>
          </p:cNvSpPr>
          <p:nvPr/>
        </p:nvSpPr>
        <p:spPr>
          <a:xfrm xmlns:a="http://schemas.openxmlformats.org/drawingml/2006/main">
            <a:off x="731520" y="5038344"/>
            <a:ext cx="384048" cy="384048"/>
          </a:xfrm>
          <a:prstGeom xmlns:a="http://schemas.openxmlformats.org/drawingml/2006/main" prst="ellipse">
            <a:avLst/>
          </a:prstGeom>
          <a:solidFill xmlns:a="http://schemas.openxmlformats.org/drawingml/2006/main">
            <a:schemeClr val="accent2"/>
          </a:solidFill>
        </p:spPr>
      </p:sp>
      <p:pic>
        <p:nvPicPr>
          <p:cNvPr id="39" name="Contact icon 3"/>
          <p:cNvPicPr>
            <a:picLocks xmlns:a="http://schemas.openxmlformats.org/drawingml/2006/main" noChangeAspect="1"/>
          </p:cNvPicPr>
          <p:nvPr/>
        </p:nvPicPr>
        <p:blipFill>
          <a:blip xmlns:r="http://schemas.openxmlformats.org/officeDocument/2006/relationships" xmlns:a="http://schemas.openxmlformats.org/drawingml/2006/main" r:embed="R4783669046834955"/>
          <a:stretch xmlns:a="http://schemas.openxmlformats.org/drawingml/2006/main">
            <a:fillRect l="0" t="0" r="0" b="0"/>
          </a:stretch>
        </p:blipFill>
        <p:spPr>
          <a:xfrm xmlns:a="http://schemas.openxmlformats.org/drawingml/2006/main">
            <a:off x="832104" y="5138928"/>
            <a:ext cx="182880" cy="182880"/>
          </a:xfrm>
          <a:prstGeom xmlns:a="http://schemas.openxmlformats.org/drawingml/2006/main" prst="rect">
            <a:avLst/>
          </a:prstGeom>
        </p:spPr>
      </p:pic>
      <p:sp>
        <p:nvSpPr>
          <p:cNvPr id="16" name="Contact 3">
            <a:extLst xmlns:a="http://schemas.openxmlformats.org/drawingml/2006/main">
              <a:ext uri="{FF2B5EF4-FFF2-40B4-BE49-F238E27FC236}">
                <a16:creationId xmlns:a16="http://schemas.microsoft.com/office/drawing/2014/main" id="{2D49126D-B4FA-467B-8EE0-45B349982C53}"/>
              </a:ext>
            </a:extLst>
          </p:cNvPr>
          <p:cNvSpPr>
            <a:spLocks xmlns:a="http://schemas.openxmlformats.org/drawingml/2006/main" noGrp="1"/>
          </p:cNvSpPr>
          <p:nvPr/>
        </p:nvSpPr>
        <p:spPr>
          <a:xfrm xmlns:a="http://schemas.openxmlformats.org/drawingml/2006/main">
            <a:off x="1280160" y="5038344"/>
            <a:ext cx="5303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a:solidFill>
                  <a:schemeClr val="bg1"/>
                </a:solidFill>
              </a:rPr>
              <a:t>info@sea-mep.com</a:t>
            </a:r>
            <a:endParaRPr sz="1500"/>
          </a:p>
        </p:txBody>
      </p:sp>
      <p:sp>
        <p:nvSpPr>
          <p:cNvPr id="17" name="Contact circle 4">
            <a:extLst xmlns:a="http://schemas.openxmlformats.org/drawingml/2006/main">
              <a:ext uri="{FF2B5EF4-FFF2-40B4-BE49-F238E27FC236}">
                <a16:creationId xmlns:a16="http://schemas.microsoft.com/office/drawing/2014/main" id="{3E14891E-88DF-4283-B23D-315F2B86647D}"/>
              </a:ext>
            </a:extLst>
          </p:cNvPr>
          <p:cNvSpPr>
            <a:spLocks xmlns:a="http://schemas.openxmlformats.org/drawingml/2006/main" noGrp="1"/>
          </p:cNvSpPr>
          <p:nvPr/>
        </p:nvSpPr>
        <p:spPr>
          <a:xfrm xmlns:a="http://schemas.openxmlformats.org/drawingml/2006/main">
            <a:off x="731520" y="5568696"/>
            <a:ext cx="384048" cy="384048"/>
          </a:xfrm>
          <a:prstGeom xmlns:a="http://schemas.openxmlformats.org/drawingml/2006/main" prst="ellipse">
            <a:avLst/>
          </a:prstGeom>
          <a:solidFill xmlns:a="http://schemas.openxmlformats.org/drawingml/2006/main">
            <a:schemeClr val="accent2"/>
          </a:solidFill>
        </p:spPr>
      </p:sp>
      <p:pic>
        <p:nvPicPr>
          <p:cNvPr id="42" name="Contact icon 4"/>
          <p:cNvPicPr>
            <a:picLocks xmlns:a="http://schemas.openxmlformats.org/drawingml/2006/main" noChangeAspect="1"/>
          </p:cNvPicPr>
          <p:nvPr/>
        </p:nvPicPr>
        <p:blipFill>
          <a:blip xmlns:r="http://schemas.openxmlformats.org/officeDocument/2006/relationships" xmlns:a="http://schemas.openxmlformats.org/drawingml/2006/main" r:embed="Ra12c3cf1af2b436d"/>
          <a:stretch xmlns:a="http://schemas.openxmlformats.org/drawingml/2006/main">
            <a:fillRect l="0" t="0" r="0" b="0"/>
          </a:stretch>
        </p:blipFill>
        <p:spPr>
          <a:xfrm xmlns:a="http://schemas.openxmlformats.org/drawingml/2006/main">
            <a:off x="832104" y="5669280"/>
            <a:ext cx="182880" cy="182880"/>
          </a:xfrm>
          <a:prstGeom xmlns:a="http://schemas.openxmlformats.org/drawingml/2006/main" prst="rect">
            <a:avLst/>
          </a:prstGeom>
        </p:spPr>
      </p:pic>
      <p:sp>
        <p:nvSpPr>
          <p:cNvPr id="19" name="Contact 4">
            <a:extLst xmlns:a="http://schemas.openxmlformats.org/drawingml/2006/main">
              <a:ext uri="{FF2B5EF4-FFF2-40B4-BE49-F238E27FC236}">
                <a16:creationId xmlns:a16="http://schemas.microsoft.com/office/drawing/2014/main" id="{09691B25-2861-4100-A1AD-CAC5D8341351}"/>
              </a:ext>
            </a:extLst>
          </p:cNvPr>
          <p:cNvSpPr>
            <a:spLocks xmlns:a="http://schemas.openxmlformats.org/drawingml/2006/main" noGrp="1"/>
          </p:cNvSpPr>
          <p:nvPr/>
        </p:nvSpPr>
        <p:spPr>
          <a:xfrm xmlns:a="http://schemas.openxmlformats.org/drawingml/2006/main">
            <a:off x="1280160" y="5568696"/>
            <a:ext cx="5303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a:solidFill>
                  <a:schemeClr val="bg1"/>
                </a:solidFill>
              </a:rPr>
              <a:t>www.sea-mep.com</a:t>
            </a:r>
            <a:endParaRPr sz="1500"/>
          </a:p>
        </p:txBody>
      </p:sp>
    </p:spTree>
    <p:extLst>
      <p:ext uri="{BB962C8B-B14F-4D97-AF65-F5344CB8AC3E}">
        <p14:creationId xmlns:p14="http://schemas.microsoft.com/office/powerpoint/2010/main" val="261444580"/>
      </p:ext>
    </p:extLst>
  </p:cSld>
</p:sld>
</file>

<file path=ppt/theme/theme1.xml><?xml version="1.0" encoding="utf-8"?>
<a:theme xmlns:a="http://schemas.openxmlformats.org/drawingml/2006/main" name="SEA MEP">
  <a:themeElements>
    <a:clrScheme name="SEA MEP">
      <a:dk1>
        <a:srgbClr val="1A2433"/>
      </a:dk1>
      <a:lt1>
        <a:srgbClr val="FFFFFF"/>
      </a:lt1>
      <a:dk2>
        <a:srgbClr val="0B2A4A"/>
      </a:dk2>
      <a:lt2>
        <a:srgbClr val="EEF3F9"/>
      </a:lt2>
      <a:accent1>
        <a:srgbClr val="1C6FB8"/>
      </a:accent1>
      <a:accent2>
        <a:srgbClr val="F2A31B"/>
      </a:accent2>
      <a:accent3>
        <a:srgbClr val="5BA3E0"/>
      </a:accent3>
      <a:accent4>
        <a:srgbClr val="6B7A8F"/>
      </a:accent4>
      <a:accent5>
        <a:srgbClr val="0E4C82"/>
      </a:accent5>
      <a:accent6>
        <a:srgbClr val="C9DDF2"/>
      </a:accent6>
      <a:hlink>
        <a:srgbClr val="1C6FB8"/>
      </a:hlink>
      <a:folHlink>
        <a:srgbClr val="0E4C82"/>
      </a:folHlink>
    </a:clrScheme>
    <a:fontScheme name="SEA MEP">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EA MEP">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2026-10-06T04:18:02.4810000Z</dcterms:created>
  <dcterms:modified xsi:type="dcterms:W3CDTF">2026-10-06T04:18:02.4810000Z</dcterms:modified>
</coreProperties>
</file>